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2" r:id="rId5"/>
    <p:sldId id="263" r:id="rId6"/>
    <p:sldId id="264" r:id="rId7"/>
    <p:sldId id="266" r:id="rId8"/>
    <p:sldId id="267" r:id="rId9"/>
    <p:sldId id="268" r:id="rId10"/>
    <p:sldId id="269" r:id="rId11"/>
    <p:sldId id="270" r:id="rId12"/>
    <p:sldId id="271" r:id="rId13"/>
    <p:sldId id="272" r:id="rId14"/>
    <p:sldId id="273" r:id="rId15"/>
    <p:sldId id="274"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56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3104-1EBB-2723-6640-0063CDDF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1960F8-AA9A-6687-5258-42799E87B2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358F93-FFCB-FAED-1CF6-E4A0F1647B1E}"/>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B93BE3A4-CBC5-F2E1-07B8-7A389356C0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F70B82-E0D4-3A20-3605-DA3118F8FF25}"/>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220519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4251-9255-E7AA-A99F-2BA62EC70C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6BCD58-4133-C41A-F34C-1C5E33EE3E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73AF8E-A2DF-ED2A-F3F2-BBC5D5421C0D}"/>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28E19A65-0A67-7690-A3E3-A9ECC2B5DE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EB0EE-C3E0-FD85-08D7-9B58D3948487}"/>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2429884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1BAB2-2481-0498-F5EF-D48A704F34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295BD3-C792-2AAE-EC17-FF1A3D33CC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5F161-9523-A60B-EACF-4536B56E0C6D}"/>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5CBC6134-D456-0B93-5428-1C0390912A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2FA3D5-4A76-5937-B1C3-91A6D188E511}"/>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363006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BDC8-D610-4D9A-E45E-4DB2388F98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C750DF-8B75-56C5-7A89-CDD653B48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E1C734-E86C-2C7C-87F8-48CBE25E94D4}"/>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2F82D4E6-B8FC-811E-4DFC-94ECAAB09C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7AE1E3-8713-34BF-815D-7424C5465F2A}"/>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94362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F540-1478-2745-9CC2-AD827F6F6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8B1A55-1659-7572-7FFC-44026E8EC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CAFF8-4ECA-BF0E-D9FD-C2060F9CF079}"/>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029174EE-4D2D-C484-DDC0-9E249A9185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02B280-0EC0-8A1F-4758-6C57A3410D7C}"/>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242805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DE8D-16A7-B190-DE13-471CB39711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3BB756-2EDD-B329-A806-A434C9479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B26347-7853-286A-E3CC-D2CE26DE96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1F7D9B-153B-320B-68A2-49E71170E850}"/>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6" name="Footer Placeholder 5">
            <a:extLst>
              <a:ext uri="{FF2B5EF4-FFF2-40B4-BE49-F238E27FC236}">
                <a16:creationId xmlns:a16="http://schemas.microsoft.com/office/drawing/2014/main" id="{4D0DBE00-531D-91CD-3C31-3FC6E93E91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4E3190-B5A2-782C-CD23-18082EE21557}"/>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1989019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197F-D026-552C-CDFA-7B795D8E9E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99CC2B-3ADE-0C43-E7FC-E5F3E997C4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EA0D7-114D-31B8-ECB3-4AC2B0470C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1FA3A8-C0CC-4415-4971-80114E4D4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6CD545-867A-C645-BB06-6D5AD7ABC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F4DC14-7F92-2E20-0162-DCFCC91F3652}"/>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8" name="Footer Placeholder 7">
            <a:extLst>
              <a:ext uri="{FF2B5EF4-FFF2-40B4-BE49-F238E27FC236}">
                <a16:creationId xmlns:a16="http://schemas.microsoft.com/office/drawing/2014/main" id="{14ED0C54-909C-1A36-B17D-139B68972E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790AC2-582C-0C86-526E-EB63B0472C8A}"/>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1455350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BD7C-2C30-D5F7-CFE5-33EB6E117C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70372B-21B3-CAAC-8F5F-B6D6C9C99A24}"/>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4" name="Footer Placeholder 3">
            <a:extLst>
              <a:ext uri="{FF2B5EF4-FFF2-40B4-BE49-F238E27FC236}">
                <a16:creationId xmlns:a16="http://schemas.microsoft.com/office/drawing/2014/main" id="{B957F4E7-F641-84CF-EFB0-496809CA75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49A6F5-CF91-48DB-5576-7FECB2D0A006}"/>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1663553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2A7091-9067-8672-F4CA-8D52EAE8D3DF}"/>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3" name="Footer Placeholder 2">
            <a:extLst>
              <a:ext uri="{FF2B5EF4-FFF2-40B4-BE49-F238E27FC236}">
                <a16:creationId xmlns:a16="http://schemas.microsoft.com/office/drawing/2014/main" id="{C267F3F1-68DC-55E5-A5CC-060C60C8C7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5233BA-3477-A98C-A4B2-9441B1788F17}"/>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1195941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8E28-F4A6-B39D-648E-1DFAA8D3F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B51C4D-E09C-09C0-1281-868CCF7666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69BD68-592D-296B-1150-C4FD7C430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2A3C4-B4BF-F86F-A021-FDE10555B9AD}"/>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6" name="Footer Placeholder 5">
            <a:extLst>
              <a:ext uri="{FF2B5EF4-FFF2-40B4-BE49-F238E27FC236}">
                <a16:creationId xmlns:a16="http://schemas.microsoft.com/office/drawing/2014/main" id="{4D78B67E-E7BB-527B-4973-1238DBB117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AFA844-21C1-6992-BA50-A63E624915D8}"/>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356050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A748-D511-6741-138C-75F0FEBA4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BB2D9B-6AB1-8699-94BF-7D473831E3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232233-01D7-47A0-1436-F157DDA4F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2DF749-B00F-0705-A599-FD7B30561030}"/>
              </a:ext>
            </a:extLst>
          </p:cNvPr>
          <p:cNvSpPr>
            <a:spLocks noGrp="1"/>
          </p:cNvSpPr>
          <p:nvPr>
            <p:ph type="dt" sz="half" idx="10"/>
          </p:nvPr>
        </p:nvSpPr>
        <p:spPr/>
        <p:txBody>
          <a:bodyPr/>
          <a:lstStyle/>
          <a:p>
            <a:fld id="{628F7092-1EA1-476B-A530-F40F31811F7C}" type="datetimeFigureOut">
              <a:rPr lang="en-IN" smtClean="0"/>
              <a:t>02-12-2024</a:t>
            </a:fld>
            <a:endParaRPr lang="en-IN"/>
          </a:p>
        </p:txBody>
      </p:sp>
      <p:sp>
        <p:nvSpPr>
          <p:cNvPr id="6" name="Footer Placeholder 5">
            <a:extLst>
              <a:ext uri="{FF2B5EF4-FFF2-40B4-BE49-F238E27FC236}">
                <a16:creationId xmlns:a16="http://schemas.microsoft.com/office/drawing/2014/main" id="{414F67E3-1C53-D5BF-54AB-5111B364E0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72E341-A97E-A79A-30DD-289A6536A03D}"/>
              </a:ext>
            </a:extLst>
          </p:cNvPr>
          <p:cNvSpPr>
            <a:spLocks noGrp="1"/>
          </p:cNvSpPr>
          <p:nvPr>
            <p:ph type="sldNum" sz="quarter" idx="12"/>
          </p:nvPr>
        </p:nvSpPr>
        <p:spPr/>
        <p:txBody>
          <a:bodyPr/>
          <a:lstStyle/>
          <a:p>
            <a:fld id="{17ECF988-CE8A-430B-9D53-B922F556E226}" type="slidenum">
              <a:rPr lang="en-IN" smtClean="0"/>
              <a:t>‹#›</a:t>
            </a:fld>
            <a:endParaRPr lang="en-IN"/>
          </a:p>
        </p:txBody>
      </p:sp>
    </p:spTree>
    <p:extLst>
      <p:ext uri="{BB962C8B-B14F-4D97-AF65-F5344CB8AC3E}">
        <p14:creationId xmlns:p14="http://schemas.microsoft.com/office/powerpoint/2010/main" val="146889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DA61B-C29D-0912-DAE1-8F8ABB217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8C3B89-6C7B-253E-63B1-4FA155D6B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C0EF4D-9E37-EE5B-9C7F-D7753B3BE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F7092-1EA1-476B-A530-F40F31811F7C}" type="datetimeFigureOut">
              <a:rPr lang="en-IN" smtClean="0"/>
              <a:t>02-12-2024</a:t>
            </a:fld>
            <a:endParaRPr lang="en-IN"/>
          </a:p>
        </p:txBody>
      </p:sp>
      <p:sp>
        <p:nvSpPr>
          <p:cNvPr id="5" name="Footer Placeholder 4">
            <a:extLst>
              <a:ext uri="{FF2B5EF4-FFF2-40B4-BE49-F238E27FC236}">
                <a16:creationId xmlns:a16="http://schemas.microsoft.com/office/drawing/2014/main" id="{9EDE572B-6029-3399-65EF-6C07AFE0D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F10582-6C70-4E50-B3DF-816DF80C95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ECF988-CE8A-430B-9D53-B922F556E226}" type="slidenum">
              <a:rPr lang="en-IN" smtClean="0"/>
              <a:t>‹#›</a:t>
            </a:fld>
            <a:endParaRPr lang="en-IN"/>
          </a:p>
        </p:txBody>
      </p:sp>
    </p:spTree>
    <p:extLst>
      <p:ext uri="{BB962C8B-B14F-4D97-AF65-F5344CB8AC3E}">
        <p14:creationId xmlns:p14="http://schemas.microsoft.com/office/powerpoint/2010/main" val="331180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slide" Target="slide1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slide" Target="slide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hyperlink" Target="https://www.youtube.com/watch?v=wOuPbNqvLPQ&amp;t=2029s" TargetMode="External"/><Relationship Id="rId4" Type="http://schemas.openxmlformats.org/officeDocument/2006/relationships/hyperlink" Target="https://www.kaggle.com/felixzhao/productdemandforecastin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mailto:satishnagar248@gmail.com" TargetMode="External"/><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slide" Target="slide17.xml"/><Relationship Id="rId4" Type="http://schemas.openxmlformats.org/officeDocument/2006/relationships/image" Target="../media/image36.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9.xml"/><Relationship Id="rId5" Type="http://schemas.openxmlformats.org/officeDocument/2006/relationships/slide" Target="slide4.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6.xml"/><Relationship Id="rId3" Type="http://schemas.microsoft.com/office/2007/relationships/hdphoto" Target="../media/hdphoto1.wdp"/><Relationship Id="rId7" Type="http://schemas.openxmlformats.org/officeDocument/2006/relationships/slide" Target="slide13.xml"/><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15.xml"/><Relationship Id="rId5" Type="http://schemas.openxmlformats.org/officeDocument/2006/relationships/slide" Target="slide10.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slide" Target="slide14.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slide" Target="slide6.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alpha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064880-430E-6AD3-F05D-5EF0165A547B}"/>
              </a:ext>
            </a:extLst>
          </p:cNvPr>
          <p:cNvSpPr txBox="1"/>
          <p:nvPr/>
        </p:nvSpPr>
        <p:spPr>
          <a:xfrm>
            <a:off x="579120" y="3332480"/>
            <a:ext cx="3647440" cy="646331"/>
          </a:xfrm>
          <a:prstGeom prst="rect">
            <a:avLst/>
          </a:prstGeom>
          <a:noFill/>
        </p:spPr>
        <p:txBody>
          <a:bodyPr wrap="square" rtlCol="0">
            <a:spAutoFit/>
          </a:bodyPr>
          <a:lstStyle/>
          <a:p>
            <a:r>
              <a:rPr lang="en-IN" b="1" dirty="0"/>
              <a:t>TASK-4</a:t>
            </a:r>
          </a:p>
          <a:p>
            <a:endParaRPr lang="en-IN" b="1" dirty="0"/>
          </a:p>
        </p:txBody>
      </p:sp>
      <p:sp>
        <p:nvSpPr>
          <p:cNvPr id="5" name="TextBox 4">
            <a:extLst>
              <a:ext uri="{FF2B5EF4-FFF2-40B4-BE49-F238E27FC236}">
                <a16:creationId xmlns:a16="http://schemas.microsoft.com/office/drawing/2014/main" id="{66E7DC5E-FA66-C024-597B-2B8BBFF639A2}"/>
              </a:ext>
            </a:extLst>
          </p:cNvPr>
          <p:cNvSpPr txBox="1"/>
          <p:nvPr/>
        </p:nvSpPr>
        <p:spPr>
          <a:xfrm>
            <a:off x="518160" y="3627120"/>
            <a:ext cx="8422640" cy="1015663"/>
          </a:xfrm>
          <a:prstGeom prst="rect">
            <a:avLst/>
          </a:prstGeom>
          <a:noFill/>
        </p:spPr>
        <p:txBody>
          <a:bodyPr wrap="square" rtlCol="0">
            <a:spAutoFit/>
          </a:bodyPr>
          <a:lstStyle/>
          <a:p>
            <a:r>
              <a:rPr lang="en-IN" sz="6000" b="0" i="0" dirty="0">
                <a:effectLst/>
                <a:latin typeface="Aharoni" panose="02010803020104030203" pitchFamily="2" charset="-79"/>
                <a:cs typeface="Aharoni" panose="02010803020104030203" pitchFamily="2" charset="-79"/>
              </a:rPr>
              <a:t>Prescriptive Analytics</a:t>
            </a:r>
          </a:p>
        </p:txBody>
      </p:sp>
      <p:sp>
        <p:nvSpPr>
          <p:cNvPr id="6" name="TextBox 5">
            <a:extLst>
              <a:ext uri="{FF2B5EF4-FFF2-40B4-BE49-F238E27FC236}">
                <a16:creationId xmlns:a16="http://schemas.microsoft.com/office/drawing/2014/main" id="{56BFBCD2-104F-05A2-CFB6-93102B254A52}"/>
              </a:ext>
            </a:extLst>
          </p:cNvPr>
          <p:cNvSpPr txBox="1"/>
          <p:nvPr/>
        </p:nvSpPr>
        <p:spPr>
          <a:xfrm>
            <a:off x="731520" y="4723890"/>
            <a:ext cx="6807200" cy="1328023"/>
          </a:xfrm>
          <a:prstGeom prst="flowChartAlternateProcess">
            <a:avLst/>
          </a:prstGeom>
          <a:solidFill>
            <a:schemeClr val="accent1">
              <a:lumMod val="40000"/>
              <a:lumOff val="60000"/>
              <a:alpha val="40000"/>
            </a:schemeClr>
          </a:solidFill>
          <a:effectLst>
            <a:outerShdw blurRad="127000" sx="102000" sy="102000" algn="ctr" rotWithShape="0">
              <a:prstClr val="black">
                <a:alpha val="40000"/>
              </a:prstClr>
            </a:outerShdw>
          </a:effectLst>
        </p:spPr>
        <p:txBody>
          <a:bodyPr wrap="square" rtlCol="0">
            <a:spAutoFit/>
          </a:bodyPr>
          <a:lstStyle/>
          <a:p>
            <a:r>
              <a:rPr lang="en-US" sz="2400" b="1" dirty="0"/>
              <a:t>SATISH NAGAR</a:t>
            </a:r>
          </a:p>
          <a:p>
            <a:r>
              <a:rPr lang="en-US" sz="2400" b="1" dirty="0"/>
              <a:t>DATA SCIENCE INTERN</a:t>
            </a:r>
          </a:p>
          <a:p>
            <a:r>
              <a:rPr lang="en-US" sz="2400" b="1" dirty="0"/>
              <a:t>AT HACKVEDA</a:t>
            </a:r>
          </a:p>
        </p:txBody>
      </p:sp>
      <p:pic>
        <p:nvPicPr>
          <p:cNvPr id="7" name="Picture 6">
            <a:extLst>
              <a:ext uri="{FF2B5EF4-FFF2-40B4-BE49-F238E27FC236}">
                <a16:creationId xmlns:a16="http://schemas.microsoft.com/office/drawing/2014/main" id="{319D1D95-7597-12A9-2767-F40DD54C3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9846" y="327944"/>
            <a:ext cx="2451856" cy="1358244"/>
          </a:xfrm>
          <a:prstGeom prst="rect">
            <a:avLst/>
          </a:prstGeom>
        </p:spPr>
      </p:pic>
    </p:spTree>
    <p:extLst>
      <p:ext uri="{BB962C8B-B14F-4D97-AF65-F5344CB8AC3E}">
        <p14:creationId xmlns:p14="http://schemas.microsoft.com/office/powerpoint/2010/main" val="456637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65465C-EF22-CFFD-ECD3-76983BE818E9}"/>
              </a:ext>
            </a:extLst>
          </p:cNvPr>
          <p:cNvSpPr/>
          <p:nvPr/>
        </p:nvSpPr>
        <p:spPr>
          <a:xfrm>
            <a:off x="4419600" y="254000"/>
            <a:ext cx="3535680" cy="751840"/>
          </a:xfrm>
          <a:prstGeom prst="roundRect">
            <a:avLst/>
          </a:prstGeom>
          <a:solidFill>
            <a:schemeClr val="bg2">
              <a:lumMod val="25000"/>
              <a:alpha val="40000"/>
            </a:schemeClr>
          </a:solidFill>
          <a:effectLst>
            <a:outerShdw blurRad="609600" dist="38100" algn="l" rotWithShape="0">
              <a:schemeClr val="tx1">
                <a:lumMod val="95000"/>
                <a:lumOff val="5000"/>
                <a:alpha val="40000"/>
              </a:scheme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                     PROCESS</a:t>
            </a:r>
          </a:p>
        </p:txBody>
      </p:sp>
      <p:pic>
        <p:nvPicPr>
          <p:cNvPr id="5" name="Graphic 4" descr="Arrow circle with solid fill">
            <a:extLst>
              <a:ext uri="{FF2B5EF4-FFF2-40B4-BE49-F238E27FC236}">
                <a16:creationId xmlns:a16="http://schemas.microsoft.com/office/drawing/2014/main" id="{28D5B1B0-06FF-CE8D-9188-EE3BF3C644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4240" y="289808"/>
            <a:ext cx="1613163" cy="680224"/>
          </a:xfrm>
          <a:prstGeom prst="rect">
            <a:avLst/>
          </a:prstGeom>
        </p:spPr>
      </p:pic>
      <p:sp>
        <p:nvSpPr>
          <p:cNvPr id="6" name="Rectangle: Rounded Corners 5">
            <a:extLst>
              <a:ext uri="{FF2B5EF4-FFF2-40B4-BE49-F238E27FC236}">
                <a16:creationId xmlns:a16="http://schemas.microsoft.com/office/drawing/2014/main" id="{96A24F81-A82A-3403-A04F-807A5BDDA4B0}"/>
              </a:ext>
            </a:extLst>
          </p:cNvPr>
          <p:cNvSpPr/>
          <p:nvPr/>
        </p:nvSpPr>
        <p:spPr>
          <a:xfrm>
            <a:off x="355601" y="1402080"/>
            <a:ext cx="3535680" cy="4836160"/>
          </a:xfrm>
          <a:prstGeom prst="roundRect">
            <a:avLst/>
          </a:prstGeom>
          <a:solidFill>
            <a:schemeClr val="bg1">
              <a:lumMod val="75000"/>
            </a:schemeClr>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6AEB5332-C513-5CEB-F3D1-3F38D1C240A2}"/>
              </a:ext>
            </a:extLst>
          </p:cNvPr>
          <p:cNvSpPr/>
          <p:nvPr/>
        </p:nvSpPr>
        <p:spPr>
          <a:xfrm>
            <a:off x="4419600" y="1402080"/>
            <a:ext cx="3535680" cy="4836160"/>
          </a:xfrm>
          <a:prstGeom prst="roundRect">
            <a:avLst/>
          </a:prstGeom>
          <a:solidFill>
            <a:schemeClr val="bg1">
              <a:lumMod val="75000"/>
            </a:schemeClr>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C5B7FE61-FF72-349F-F88B-0F2DB54125D3}"/>
              </a:ext>
            </a:extLst>
          </p:cNvPr>
          <p:cNvSpPr/>
          <p:nvPr/>
        </p:nvSpPr>
        <p:spPr>
          <a:xfrm>
            <a:off x="8402321" y="1402080"/>
            <a:ext cx="3535680" cy="4836160"/>
          </a:xfrm>
          <a:prstGeom prst="roundRect">
            <a:avLst/>
          </a:prstGeom>
          <a:solidFill>
            <a:schemeClr val="bg1">
              <a:lumMod val="75000"/>
            </a:schemeClr>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7629EC7-5501-650F-9703-29EC984B4FBD}"/>
              </a:ext>
            </a:extLst>
          </p:cNvPr>
          <p:cNvSpPr txBox="1"/>
          <p:nvPr/>
        </p:nvSpPr>
        <p:spPr>
          <a:xfrm>
            <a:off x="975360" y="1676400"/>
            <a:ext cx="2255520" cy="400110"/>
          </a:xfrm>
          <a:prstGeom prst="rect">
            <a:avLst/>
          </a:prstGeom>
          <a:noFill/>
        </p:spPr>
        <p:txBody>
          <a:bodyPr wrap="square" rtlCol="0">
            <a:spAutoFit/>
          </a:bodyPr>
          <a:lstStyle/>
          <a:p>
            <a:r>
              <a:rPr lang="en-IN" sz="2000" b="1" u="sng" dirty="0"/>
              <a:t>DATA COLLECTION</a:t>
            </a:r>
          </a:p>
        </p:txBody>
      </p:sp>
      <p:sp>
        <p:nvSpPr>
          <p:cNvPr id="10" name="TextBox 9">
            <a:extLst>
              <a:ext uri="{FF2B5EF4-FFF2-40B4-BE49-F238E27FC236}">
                <a16:creationId xmlns:a16="http://schemas.microsoft.com/office/drawing/2014/main" id="{13E39558-5AFF-8525-BBE8-B9C46A45C0BB}"/>
              </a:ext>
            </a:extLst>
          </p:cNvPr>
          <p:cNvSpPr txBox="1"/>
          <p:nvPr/>
        </p:nvSpPr>
        <p:spPr>
          <a:xfrm>
            <a:off x="4958080" y="1676400"/>
            <a:ext cx="2600960" cy="400110"/>
          </a:xfrm>
          <a:prstGeom prst="rect">
            <a:avLst/>
          </a:prstGeom>
          <a:noFill/>
        </p:spPr>
        <p:txBody>
          <a:bodyPr wrap="square" rtlCol="0">
            <a:spAutoFit/>
          </a:bodyPr>
          <a:lstStyle/>
          <a:p>
            <a:r>
              <a:rPr lang="en-IN" sz="2000" b="1" u="sng" dirty="0"/>
              <a:t>PREDICTIVE ANALYSIS </a:t>
            </a:r>
          </a:p>
        </p:txBody>
      </p:sp>
      <p:sp>
        <p:nvSpPr>
          <p:cNvPr id="11" name="TextBox 10">
            <a:extLst>
              <a:ext uri="{FF2B5EF4-FFF2-40B4-BE49-F238E27FC236}">
                <a16:creationId xmlns:a16="http://schemas.microsoft.com/office/drawing/2014/main" id="{349ACEA9-DBFD-BAF6-D896-358F0D0CA471}"/>
              </a:ext>
            </a:extLst>
          </p:cNvPr>
          <p:cNvSpPr txBox="1"/>
          <p:nvPr/>
        </p:nvSpPr>
        <p:spPr>
          <a:xfrm>
            <a:off x="8834121" y="1676400"/>
            <a:ext cx="2672080" cy="369332"/>
          </a:xfrm>
          <a:prstGeom prst="rect">
            <a:avLst/>
          </a:prstGeom>
          <a:noFill/>
        </p:spPr>
        <p:txBody>
          <a:bodyPr wrap="square" rtlCol="0">
            <a:spAutoFit/>
          </a:bodyPr>
          <a:lstStyle/>
          <a:p>
            <a:r>
              <a:rPr lang="en-IN" b="1" u="sng" dirty="0"/>
              <a:t>PRESCRIPTIVE ANALYSIS </a:t>
            </a:r>
          </a:p>
        </p:txBody>
      </p:sp>
      <p:sp>
        <p:nvSpPr>
          <p:cNvPr id="12" name="TextBox 11">
            <a:extLst>
              <a:ext uri="{FF2B5EF4-FFF2-40B4-BE49-F238E27FC236}">
                <a16:creationId xmlns:a16="http://schemas.microsoft.com/office/drawing/2014/main" id="{DA050BD4-D1B9-F00A-E035-CFA8DDDC6BA7}"/>
              </a:ext>
            </a:extLst>
          </p:cNvPr>
          <p:cNvSpPr txBox="1"/>
          <p:nvPr/>
        </p:nvSpPr>
        <p:spPr>
          <a:xfrm>
            <a:off x="762000" y="2167652"/>
            <a:ext cx="2804160" cy="923330"/>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2">
                    <a:lumMod val="10000"/>
                  </a:schemeClr>
                </a:solidFill>
                <a:effectLst/>
                <a:latin typeface="ui-sans-serif"/>
              </a:rPr>
              <a:t>Load and Explore the Dataset.</a:t>
            </a:r>
          </a:p>
          <a:p>
            <a:pPr marL="285750" indent="-285750">
              <a:buFont typeface="Arial" panose="020B0604020202020204" pitchFamily="34" charset="0"/>
              <a:buChar char="•"/>
            </a:pPr>
            <a:r>
              <a:rPr lang="en-IN" b="1" i="0" dirty="0">
                <a:solidFill>
                  <a:schemeClr val="bg2">
                    <a:lumMod val="10000"/>
                  </a:schemeClr>
                </a:solidFill>
                <a:effectLst/>
                <a:latin typeface="ui-sans-serif"/>
              </a:rPr>
              <a:t>Data Cleaning.</a:t>
            </a:r>
            <a:endParaRPr lang="en-IN" dirty="0">
              <a:solidFill>
                <a:schemeClr val="bg2">
                  <a:lumMod val="10000"/>
                </a:schemeClr>
              </a:solidFill>
            </a:endParaRPr>
          </a:p>
        </p:txBody>
      </p:sp>
      <p:sp>
        <p:nvSpPr>
          <p:cNvPr id="15" name="TextBox 14">
            <a:extLst>
              <a:ext uri="{FF2B5EF4-FFF2-40B4-BE49-F238E27FC236}">
                <a16:creationId xmlns:a16="http://schemas.microsoft.com/office/drawing/2014/main" id="{F5B6029A-CDAD-FDF4-3A46-4EE33EE65557}"/>
              </a:ext>
            </a:extLst>
          </p:cNvPr>
          <p:cNvSpPr txBox="1"/>
          <p:nvPr/>
        </p:nvSpPr>
        <p:spPr>
          <a:xfrm>
            <a:off x="690880" y="3139440"/>
            <a:ext cx="3027680" cy="2031325"/>
          </a:xfrm>
          <a:prstGeom prst="rect">
            <a:avLst/>
          </a:prstGeom>
          <a:noFill/>
        </p:spPr>
        <p:txBody>
          <a:bodyPr wrap="square" rtlCol="0">
            <a:spAutoFit/>
          </a:bodyPr>
          <a:lstStyle/>
          <a:p>
            <a:r>
              <a:rPr lang="en-US" sz="1400" b="1" dirty="0"/>
              <a:t>data = </a:t>
            </a:r>
            <a:r>
              <a:rPr lang="en-US" sz="1400" b="1" dirty="0" err="1"/>
              <a:t>pd.read_csv</a:t>
            </a:r>
            <a:r>
              <a:rPr lang="en-US" sz="1400" b="1" dirty="0"/>
              <a:t>('</a:t>
            </a:r>
            <a:r>
              <a:rPr lang="en-US" sz="1400" b="1" dirty="0" err="1"/>
              <a:t>path_to_file</a:t>
            </a:r>
            <a:r>
              <a:rPr lang="en-US" sz="1400" b="1" dirty="0"/>
              <a:t>')</a:t>
            </a:r>
          </a:p>
          <a:p>
            <a:r>
              <a:rPr lang="en-US" sz="1400" b="1" dirty="0" err="1"/>
              <a:t>data.head</a:t>
            </a:r>
            <a:r>
              <a:rPr lang="en-US" sz="1400" b="1" dirty="0"/>
              <a:t>()</a:t>
            </a:r>
          </a:p>
          <a:p>
            <a:endParaRPr lang="en-US" sz="1400" b="1" dirty="0"/>
          </a:p>
          <a:p>
            <a:r>
              <a:rPr lang="en-US" sz="1400" b="1" dirty="0"/>
              <a:t>data['Date'] = </a:t>
            </a:r>
            <a:r>
              <a:rPr lang="en-US" sz="1400" b="1" dirty="0" err="1"/>
              <a:t>pd.to_datetime</a:t>
            </a:r>
            <a:r>
              <a:rPr lang="en-US" sz="1400" b="1" dirty="0"/>
              <a:t>(data['Date'], errors='coerce')</a:t>
            </a:r>
          </a:p>
          <a:p>
            <a:r>
              <a:rPr lang="en-US" sz="1400" b="1" dirty="0" err="1"/>
              <a:t>data.fillna</a:t>
            </a:r>
            <a:r>
              <a:rPr lang="en-US" sz="1400" b="1" dirty="0"/>
              <a:t>(</a:t>
            </a:r>
            <a:r>
              <a:rPr lang="en-US" sz="1400" b="1" dirty="0" err="1"/>
              <a:t>data.mean</a:t>
            </a:r>
            <a:r>
              <a:rPr lang="en-US" sz="1400" b="1" dirty="0"/>
              <a:t>(), </a:t>
            </a:r>
            <a:r>
              <a:rPr lang="en-US" sz="1400" b="1" dirty="0" err="1"/>
              <a:t>inplace</a:t>
            </a:r>
            <a:r>
              <a:rPr lang="en-US" sz="1400" b="1" dirty="0"/>
              <a:t>=True)</a:t>
            </a:r>
          </a:p>
          <a:p>
            <a:endParaRPr lang="en-US" sz="1400" b="1" dirty="0"/>
          </a:p>
          <a:p>
            <a:endParaRPr lang="en-IN" sz="1400" b="1" dirty="0"/>
          </a:p>
        </p:txBody>
      </p:sp>
      <p:sp>
        <p:nvSpPr>
          <p:cNvPr id="16" name="TextBox 15">
            <a:extLst>
              <a:ext uri="{FF2B5EF4-FFF2-40B4-BE49-F238E27FC236}">
                <a16:creationId xmlns:a16="http://schemas.microsoft.com/office/drawing/2014/main" id="{959F2114-6681-7A44-2763-80034459BC79}"/>
              </a:ext>
            </a:extLst>
          </p:cNvPr>
          <p:cNvSpPr txBox="1"/>
          <p:nvPr/>
        </p:nvSpPr>
        <p:spPr>
          <a:xfrm>
            <a:off x="4572001" y="2296160"/>
            <a:ext cx="3200399" cy="2308324"/>
          </a:xfrm>
          <a:prstGeom prst="rect">
            <a:avLst/>
          </a:prstGeom>
          <a:noFill/>
        </p:spPr>
        <p:txBody>
          <a:bodyPr wrap="square" rtlCol="0">
            <a:spAutoFit/>
          </a:bodyPr>
          <a:lstStyle/>
          <a:p>
            <a:pPr algn="l">
              <a:buFont typeface="Arial" panose="020B0604020202020204" pitchFamily="34" charset="0"/>
              <a:buChar char="•"/>
            </a:pPr>
            <a:r>
              <a:rPr lang="en-US" b="0" i="0" dirty="0">
                <a:solidFill>
                  <a:schemeClr val="bg2">
                    <a:lumMod val="10000"/>
                  </a:schemeClr>
                </a:solidFill>
                <a:effectLst/>
                <a:latin typeface="ui-sans-serif"/>
              </a:rPr>
              <a:t>The data and testing sets split the data into training and testing set</a:t>
            </a:r>
          </a:p>
          <a:p>
            <a:pPr algn="l">
              <a:buFont typeface="Arial" panose="020B0604020202020204" pitchFamily="34" charset="0"/>
              <a:buChar char="•"/>
            </a:pPr>
            <a:r>
              <a:rPr lang="en-US" b="0" i="0" dirty="0">
                <a:solidFill>
                  <a:schemeClr val="bg2">
                    <a:lumMod val="10000"/>
                  </a:schemeClr>
                </a:solidFill>
                <a:effectLst/>
                <a:latin typeface="ui-sans-serif"/>
              </a:rPr>
              <a:t> build and a train productive models.</a:t>
            </a:r>
          </a:p>
          <a:p>
            <a:pPr algn="l">
              <a:buFont typeface="Arial" panose="020B0604020202020204" pitchFamily="34" charset="0"/>
              <a:buChar char="•"/>
            </a:pPr>
            <a:r>
              <a:rPr lang="en-IN" dirty="0">
                <a:solidFill>
                  <a:schemeClr val="bg2">
                    <a:lumMod val="10000"/>
                  </a:schemeClr>
                </a:solidFill>
                <a:latin typeface="ui-sans-serif"/>
              </a:rPr>
              <a:t>Evaluate</a:t>
            </a:r>
            <a:r>
              <a:rPr lang="en-US" dirty="0">
                <a:solidFill>
                  <a:schemeClr val="bg2">
                    <a:lumMod val="10000"/>
                  </a:schemeClr>
                </a:solidFill>
                <a:latin typeface="ui-sans-serif"/>
              </a:rPr>
              <a:t> </a:t>
            </a:r>
            <a:r>
              <a:rPr lang="en-US" b="0" i="0" dirty="0">
                <a:solidFill>
                  <a:schemeClr val="bg2">
                    <a:lumMod val="10000"/>
                  </a:schemeClr>
                </a:solidFill>
                <a:effectLst/>
                <a:latin typeface="ui-sans-serif"/>
              </a:rPr>
              <a:t>model performance using Matrix such as </a:t>
            </a:r>
            <a:r>
              <a:rPr lang="en-US" b="0" i="0" dirty="0" err="1">
                <a:solidFill>
                  <a:schemeClr val="bg2">
                    <a:lumMod val="10000"/>
                  </a:schemeClr>
                </a:solidFill>
                <a:effectLst/>
                <a:latin typeface="ui-sans-serif"/>
              </a:rPr>
              <a:t>RMSe</a:t>
            </a:r>
            <a:r>
              <a:rPr lang="en-US" b="0" i="0" dirty="0">
                <a:solidFill>
                  <a:schemeClr val="bg2">
                    <a:lumMod val="10000"/>
                  </a:schemeClr>
                </a:solidFill>
                <a:effectLst/>
                <a:latin typeface="ui-sans-serif"/>
              </a:rPr>
              <a:t> and MAE</a:t>
            </a:r>
          </a:p>
        </p:txBody>
      </p:sp>
      <p:sp>
        <p:nvSpPr>
          <p:cNvPr id="17" name="TextBox 16">
            <a:extLst>
              <a:ext uri="{FF2B5EF4-FFF2-40B4-BE49-F238E27FC236}">
                <a16:creationId xmlns:a16="http://schemas.microsoft.com/office/drawing/2014/main" id="{EA8D567E-4CA0-B3D2-A1E2-9697E27D168E}"/>
              </a:ext>
            </a:extLst>
          </p:cNvPr>
          <p:cNvSpPr txBox="1"/>
          <p:nvPr/>
        </p:nvSpPr>
        <p:spPr>
          <a:xfrm>
            <a:off x="8595360" y="2167652"/>
            <a:ext cx="29057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Use </a:t>
            </a:r>
            <a:r>
              <a:rPr lang="en-US" dirty="0" err="1"/>
              <a:t>optimisation</a:t>
            </a:r>
            <a:r>
              <a:rPr lang="en-US" dirty="0"/>
              <a:t> technique to decide on inventory level based on predicted demand</a:t>
            </a:r>
          </a:p>
          <a:p>
            <a:pPr marL="285750" indent="-285750">
              <a:buFont typeface="Arial" panose="020B0604020202020204" pitchFamily="34" charset="0"/>
              <a:buChar char="•"/>
            </a:pPr>
            <a:r>
              <a:rPr lang="en-US" dirty="0"/>
              <a:t>Generate Excel recommendation for inventory management</a:t>
            </a:r>
            <a:endParaRPr lang="en-IN" dirty="0"/>
          </a:p>
        </p:txBody>
      </p:sp>
      <mc:AlternateContent xmlns:mc="http://schemas.openxmlformats.org/markup-compatibility/2006">
        <mc:Choice xmlns:pslz="http://schemas.microsoft.com/office/powerpoint/2016/slidezoom" Requires="pslz">
          <p:graphicFrame>
            <p:nvGraphicFramePr>
              <p:cNvPr id="21" name="Slide Zoom 20">
                <a:extLst>
                  <a:ext uri="{FF2B5EF4-FFF2-40B4-BE49-F238E27FC236}">
                    <a16:creationId xmlns:a16="http://schemas.microsoft.com/office/drawing/2014/main" id="{20AA0167-7A01-9A67-C2DF-441EAC3FC7EE}"/>
                  </a:ext>
                </a:extLst>
              </p:cNvPr>
              <p:cNvGraphicFramePr>
                <a:graphicFrameLocks noChangeAspect="1"/>
              </p:cNvGraphicFramePr>
              <p:nvPr>
                <p:extLst>
                  <p:ext uri="{D42A27DB-BD31-4B8C-83A1-F6EECF244321}">
                    <p14:modId xmlns:p14="http://schemas.microsoft.com/office/powerpoint/2010/main" val="2417077584"/>
                  </p:ext>
                </p:extLst>
              </p:nvPr>
            </p:nvGraphicFramePr>
            <p:xfrm>
              <a:off x="5067563" y="4866640"/>
              <a:ext cx="2267957" cy="814675"/>
            </p:xfrm>
            <a:graphic>
              <a:graphicData uri="http://schemas.microsoft.com/office/powerpoint/2016/slidezoom">
                <pslz:sldZm>
                  <pslz:sldZmObj sldId="270" cId="4009759345">
                    <pslz:zmPr id="{270C72FD-4063-46FB-9818-C4C709B05FB2}"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267957" cy="814675"/>
                        </a:xfrm>
                        <a:prstGeom prst="rect">
                          <a:avLst/>
                        </a:prstGeom>
                      </p166:spPr>
                    </pslz:zmPr>
                  </pslz:sldZmObj>
                </pslz:sldZm>
              </a:graphicData>
            </a:graphic>
          </p:graphicFrame>
        </mc:Choice>
        <mc:Fallback>
          <p:pic>
            <p:nvPicPr>
              <p:cNvPr id="21" name="Slide Zoom 20">
                <a:hlinkClick r:id="rId5" action="ppaction://hlinksldjump"/>
                <a:extLst>
                  <a:ext uri="{FF2B5EF4-FFF2-40B4-BE49-F238E27FC236}">
                    <a16:creationId xmlns:a16="http://schemas.microsoft.com/office/drawing/2014/main" id="{20AA0167-7A01-9A67-C2DF-441EAC3FC7E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067563" y="4866640"/>
                <a:ext cx="2267957" cy="814675"/>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23" name="Slide Zoom 22">
                <a:extLst>
                  <a:ext uri="{FF2B5EF4-FFF2-40B4-BE49-F238E27FC236}">
                    <a16:creationId xmlns:a16="http://schemas.microsoft.com/office/drawing/2014/main" id="{3969CA19-3EF8-13D0-0045-3AE2AE81829A}"/>
                  </a:ext>
                </a:extLst>
              </p:cNvPr>
              <p:cNvGraphicFramePr>
                <a:graphicFrameLocks noChangeAspect="1"/>
              </p:cNvGraphicFramePr>
              <p:nvPr>
                <p:extLst>
                  <p:ext uri="{D42A27DB-BD31-4B8C-83A1-F6EECF244321}">
                    <p14:modId xmlns:p14="http://schemas.microsoft.com/office/powerpoint/2010/main" val="2437611264"/>
                  </p:ext>
                </p:extLst>
              </p:nvPr>
            </p:nvGraphicFramePr>
            <p:xfrm>
              <a:off x="9162043" y="4866640"/>
              <a:ext cx="2176517" cy="782858"/>
            </p:xfrm>
            <a:graphic>
              <a:graphicData uri="http://schemas.microsoft.com/office/powerpoint/2016/slidezoom">
                <pslz:sldZm>
                  <pslz:sldZmObj sldId="271" cId="3485442552">
                    <pslz:zmPr id="{DED3A2D7-449D-4EFB-9900-24EB20FFD130}"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176517" cy="782858"/>
                        </a:xfrm>
                        <a:prstGeom prst="rect">
                          <a:avLst/>
                        </a:prstGeom>
                      </p166:spPr>
                    </pslz:zmPr>
                  </pslz:sldZmObj>
                </pslz:sldZm>
              </a:graphicData>
            </a:graphic>
          </p:graphicFrame>
        </mc:Choice>
        <mc:Fallback>
          <p:pic>
            <p:nvPicPr>
              <p:cNvPr id="23" name="Slide Zoom 22">
                <a:hlinkClick r:id="rId7" action="ppaction://hlinksldjump"/>
                <a:extLst>
                  <a:ext uri="{FF2B5EF4-FFF2-40B4-BE49-F238E27FC236}">
                    <a16:creationId xmlns:a16="http://schemas.microsoft.com/office/drawing/2014/main" id="{3969CA19-3EF8-13D0-0045-3AE2AE81829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162043" y="4866640"/>
                <a:ext cx="2176517" cy="782858"/>
              </a:xfrm>
              <a:prstGeom prst="rect">
                <a:avLst/>
              </a:prstGeom>
            </p:spPr>
          </p:pic>
        </mc:Fallback>
      </mc:AlternateContent>
    </p:spTree>
    <p:extLst>
      <p:ext uri="{BB962C8B-B14F-4D97-AF65-F5344CB8AC3E}">
        <p14:creationId xmlns:p14="http://schemas.microsoft.com/office/powerpoint/2010/main" val="267355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3007573-EDAE-0BA8-461A-4B9D38261722}"/>
              </a:ext>
            </a:extLst>
          </p:cNvPr>
          <p:cNvSpPr/>
          <p:nvPr/>
        </p:nvSpPr>
        <p:spPr>
          <a:xfrm>
            <a:off x="4744720" y="243840"/>
            <a:ext cx="2936240" cy="670560"/>
          </a:xfrm>
          <a:prstGeom prst="roundRect">
            <a:avLst/>
          </a:prstGeom>
          <a:solidFill>
            <a:schemeClr val="tx2"/>
          </a:solidFill>
          <a:effectLst>
            <a:outerShdw dist="38100" dir="5400000" sx="114000" sy="114000" algn="t" rotWithShape="0">
              <a:srgbClr val="002060">
                <a:alpha val="20000"/>
              </a:srgb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ui-sans-serif"/>
              </a:rPr>
              <a:t>Evaluation matrices </a:t>
            </a:r>
            <a:endParaRPr lang="en-IN" sz="2400" b="1" dirty="0">
              <a:solidFill>
                <a:srgbClr val="FFFF00"/>
              </a:solidFill>
            </a:endParaRPr>
          </a:p>
        </p:txBody>
      </p:sp>
      <p:sp>
        <p:nvSpPr>
          <p:cNvPr id="5" name="Rectangle: Rounded Corners 4">
            <a:extLst>
              <a:ext uri="{FF2B5EF4-FFF2-40B4-BE49-F238E27FC236}">
                <a16:creationId xmlns:a16="http://schemas.microsoft.com/office/drawing/2014/main" id="{C05B1FEA-9627-C8FE-53F1-79650CFFB5DC}"/>
              </a:ext>
            </a:extLst>
          </p:cNvPr>
          <p:cNvSpPr/>
          <p:nvPr/>
        </p:nvSpPr>
        <p:spPr>
          <a:xfrm>
            <a:off x="2819400" y="1391920"/>
            <a:ext cx="7010399" cy="4836160"/>
          </a:xfrm>
          <a:prstGeom prst="roundRect">
            <a:avLst/>
          </a:prstGeom>
          <a:solidFill>
            <a:schemeClr val="accent1"/>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9667C671-800A-30A0-0E22-A5CC66AAB599}"/>
              </a:ext>
            </a:extLst>
          </p:cNvPr>
          <p:cNvSpPr txBox="1"/>
          <p:nvPr/>
        </p:nvSpPr>
        <p:spPr>
          <a:xfrm>
            <a:off x="3718560" y="1930400"/>
            <a:ext cx="4897120" cy="3477875"/>
          </a:xfrm>
          <a:prstGeom prst="rect">
            <a:avLst/>
          </a:prstGeom>
          <a:noFill/>
        </p:spPr>
        <p:txBody>
          <a:bodyPr wrap="square" rtlCol="0">
            <a:spAutoFit/>
          </a:bodyPr>
          <a:lstStyle/>
          <a:p>
            <a:pPr algn="l"/>
            <a:r>
              <a:rPr lang="en-US" sz="2000" b="1" i="0" dirty="0">
                <a:solidFill>
                  <a:srgbClr val="ECECEC"/>
                </a:solidFill>
                <a:effectLst/>
                <a:latin typeface="ui-sans-serif"/>
              </a:rPr>
              <a:t>Evaluate the optimization model's performance using key business metrics:</a:t>
            </a:r>
          </a:p>
          <a:p>
            <a:pPr algn="l"/>
            <a:endParaRPr lang="en-US" sz="2000" b="1" i="0" dirty="0">
              <a:solidFill>
                <a:srgbClr val="ECECEC"/>
              </a:solidFill>
              <a:effectLst/>
              <a:latin typeface="ui-sans-serif"/>
            </a:endParaRPr>
          </a:p>
          <a:p>
            <a:pPr marL="742950" lvl="1" indent="-285750" algn="l">
              <a:buFont typeface="Arial" panose="020B0604020202020204" pitchFamily="34" charset="0"/>
              <a:buChar char="•"/>
            </a:pPr>
            <a:r>
              <a:rPr lang="en-US" sz="2000" b="1" i="0" dirty="0">
                <a:solidFill>
                  <a:srgbClr val="ECECEC"/>
                </a:solidFill>
                <a:effectLst/>
                <a:latin typeface="ui-sans-serif"/>
              </a:rPr>
              <a:t>Cost: Total cost of holding inventory.</a:t>
            </a:r>
          </a:p>
          <a:p>
            <a:pPr marL="742950" lvl="1" indent="-285750" algn="l">
              <a:buFont typeface="Arial" panose="020B0604020202020204" pitchFamily="34" charset="0"/>
              <a:buChar char="•"/>
            </a:pPr>
            <a:endParaRPr lang="en-US" sz="2000" b="1" i="0" dirty="0">
              <a:solidFill>
                <a:srgbClr val="ECECEC"/>
              </a:solidFill>
              <a:effectLst/>
              <a:latin typeface="ui-sans-serif"/>
            </a:endParaRPr>
          </a:p>
          <a:p>
            <a:pPr marL="742950" lvl="1" indent="-285750" algn="l">
              <a:buFont typeface="Arial" panose="020B0604020202020204" pitchFamily="34" charset="0"/>
              <a:buChar char="•"/>
            </a:pPr>
            <a:r>
              <a:rPr lang="en-US" sz="2000" b="1" i="0" dirty="0">
                <a:solidFill>
                  <a:srgbClr val="ECECEC"/>
                </a:solidFill>
                <a:effectLst/>
                <a:latin typeface="ui-sans-serif"/>
              </a:rPr>
              <a:t>Revenue: Revenue generated from fulfilling demand.</a:t>
            </a:r>
          </a:p>
          <a:p>
            <a:pPr marL="742950" lvl="1" indent="-285750" algn="l">
              <a:buFont typeface="Arial" panose="020B0604020202020204" pitchFamily="34" charset="0"/>
              <a:buChar char="•"/>
            </a:pPr>
            <a:endParaRPr lang="en-US" sz="2000" b="1" i="0" dirty="0">
              <a:solidFill>
                <a:srgbClr val="ECECEC"/>
              </a:solidFill>
              <a:effectLst/>
              <a:latin typeface="ui-sans-serif"/>
            </a:endParaRPr>
          </a:p>
          <a:p>
            <a:pPr marL="742950" lvl="1" indent="-285750" algn="l">
              <a:buFont typeface="Arial" panose="020B0604020202020204" pitchFamily="34" charset="0"/>
              <a:buChar char="•"/>
            </a:pPr>
            <a:r>
              <a:rPr lang="en-US" sz="2000" b="1" i="0" dirty="0">
                <a:solidFill>
                  <a:srgbClr val="ECECEC"/>
                </a:solidFill>
                <a:effectLst/>
                <a:latin typeface="ui-sans-serif"/>
              </a:rPr>
              <a:t>Profit: Difference between revenue and costs, indicating profitability.</a:t>
            </a:r>
          </a:p>
          <a:p>
            <a:endParaRPr lang="en-IN" sz="2000" b="1" dirty="0"/>
          </a:p>
        </p:txBody>
      </p:sp>
      <p:sp>
        <p:nvSpPr>
          <p:cNvPr id="10" name="Left Bracket 9">
            <a:extLst>
              <a:ext uri="{FF2B5EF4-FFF2-40B4-BE49-F238E27FC236}">
                <a16:creationId xmlns:a16="http://schemas.microsoft.com/office/drawing/2014/main" id="{3AAD039D-60CF-5692-B4BC-1DFD6C8A8E76}"/>
              </a:ext>
            </a:extLst>
          </p:cNvPr>
          <p:cNvSpPr/>
          <p:nvPr/>
        </p:nvSpPr>
        <p:spPr>
          <a:xfrm>
            <a:off x="5201920" y="802640"/>
            <a:ext cx="172720" cy="833120"/>
          </a:xfrm>
          <a:prstGeom prst="lef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ket 10">
            <a:extLst>
              <a:ext uri="{FF2B5EF4-FFF2-40B4-BE49-F238E27FC236}">
                <a16:creationId xmlns:a16="http://schemas.microsoft.com/office/drawing/2014/main" id="{16C398FF-85AB-23C5-75CC-4764D6BE3A6B}"/>
              </a:ext>
            </a:extLst>
          </p:cNvPr>
          <p:cNvSpPr/>
          <p:nvPr/>
        </p:nvSpPr>
        <p:spPr>
          <a:xfrm>
            <a:off x="7081520" y="792480"/>
            <a:ext cx="172720" cy="83312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00975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6DE20646-1F46-371F-E7F9-8AC53223179C}"/>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477582-F565-C3F7-C6AF-812E1B344406}"/>
              </a:ext>
            </a:extLst>
          </p:cNvPr>
          <p:cNvSpPr/>
          <p:nvPr/>
        </p:nvSpPr>
        <p:spPr>
          <a:xfrm>
            <a:off x="4744720" y="243840"/>
            <a:ext cx="2936240" cy="670560"/>
          </a:xfrm>
          <a:prstGeom prst="roundRect">
            <a:avLst/>
          </a:prstGeom>
          <a:solidFill>
            <a:schemeClr val="tx2"/>
          </a:solidFill>
          <a:effectLst>
            <a:outerShdw dist="38100" dir="5400000" sx="114000" sy="114000" algn="t" rotWithShape="0">
              <a:srgbClr val="002060">
                <a:alpha val="20000"/>
              </a:srgb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ui-sans-serif"/>
              </a:rPr>
              <a:t>Optimisation Techniques </a:t>
            </a:r>
            <a:endParaRPr lang="en-IN" sz="2400" b="1" dirty="0">
              <a:solidFill>
                <a:srgbClr val="FFFF00"/>
              </a:solidFill>
            </a:endParaRPr>
          </a:p>
        </p:txBody>
      </p:sp>
      <p:sp>
        <p:nvSpPr>
          <p:cNvPr id="5" name="Rectangle: Rounded Corners 4">
            <a:extLst>
              <a:ext uri="{FF2B5EF4-FFF2-40B4-BE49-F238E27FC236}">
                <a16:creationId xmlns:a16="http://schemas.microsoft.com/office/drawing/2014/main" id="{BC5E8738-5DE9-943E-BA24-82BD1C63B6CD}"/>
              </a:ext>
            </a:extLst>
          </p:cNvPr>
          <p:cNvSpPr/>
          <p:nvPr/>
        </p:nvSpPr>
        <p:spPr>
          <a:xfrm>
            <a:off x="2819400" y="1391920"/>
            <a:ext cx="7010399" cy="4836160"/>
          </a:xfrm>
          <a:prstGeom prst="roundRect">
            <a:avLst/>
          </a:prstGeom>
          <a:solidFill>
            <a:schemeClr val="accent1"/>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2873948-85FF-7CB8-1194-C8339FBB6315}"/>
              </a:ext>
            </a:extLst>
          </p:cNvPr>
          <p:cNvSpPr txBox="1"/>
          <p:nvPr/>
        </p:nvSpPr>
        <p:spPr>
          <a:xfrm>
            <a:off x="3799840" y="1747520"/>
            <a:ext cx="4897120" cy="4247317"/>
          </a:xfrm>
          <a:prstGeom prst="rect">
            <a:avLst/>
          </a:prstGeom>
          <a:noFill/>
        </p:spPr>
        <p:txBody>
          <a:bodyPr wrap="square" rtlCol="0">
            <a:spAutoFit/>
          </a:bodyPr>
          <a:lstStyle/>
          <a:p>
            <a:pPr algn="l"/>
            <a:r>
              <a:rPr lang="en-US" b="1" i="0" u="sng" dirty="0">
                <a:solidFill>
                  <a:srgbClr val="ECECEC"/>
                </a:solidFill>
                <a:effectLst/>
                <a:latin typeface="ui-sans-serif"/>
              </a:rPr>
              <a:t>Optimization Techniques: </a:t>
            </a:r>
            <a:r>
              <a:rPr lang="en-US" b="1" i="0" dirty="0">
                <a:solidFill>
                  <a:srgbClr val="ECECEC"/>
                </a:solidFill>
                <a:effectLst/>
                <a:latin typeface="ui-sans-serif"/>
              </a:rPr>
              <a:t>This step involves using optimization algorithms to calculate the optimal inventory levels based on historical demand and cost parameters.</a:t>
            </a:r>
          </a:p>
          <a:p>
            <a:pPr marL="742950" lvl="1" indent="-285750" algn="l">
              <a:buFont typeface="Arial" panose="020B0604020202020204" pitchFamily="34" charset="0"/>
              <a:buChar char="•"/>
            </a:pPr>
            <a:r>
              <a:rPr lang="en-US" b="1" i="0" u="sng" dirty="0">
                <a:solidFill>
                  <a:srgbClr val="ECECEC"/>
                </a:solidFill>
                <a:effectLst/>
                <a:latin typeface="ui-sans-serif"/>
              </a:rPr>
              <a:t>Linear Programming: </a:t>
            </a:r>
            <a:r>
              <a:rPr lang="en-US" b="1" i="0" dirty="0">
                <a:solidFill>
                  <a:srgbClr val="ECECEC"/>
                </a:solidFill>
                <a:effectLst/>
                <a:latin typeface="ui-sans-serif"/>
              </a:rPr>
              <a:t>Minimizing cost with continuous variables.</a:t>
            </a:r>
          </a:p>
          <a:p>
            <a:pPr marL="742950" lvl="1" indent="-285750" algn="l">
              <a:buFont typeface="Arial" panose="020B0604020202020204" pitchFamily="34" charset="0"/>
              <a:buChar char="•"/>
            </a:pPr>
            <a:endParaRPr lang="en-US" b="1" i="0" dirty="0">
              <a:solidFill>
                <a:srgbClr val="ECECEC"/>
              </a:solidFill>
              <a:effectLst/>
              <a:latin typeface="ui-sans-serif"/>
            </a:endParaRPr>
          </a:p>
          <a:p>
            <a:pPr marL="742950" lvl="1" indent="-285750" algn="l">
              <a:buFont typeface="Arial" panose="020B0604020202020204" pitchFamily="34" charset="0"/>
              <a:buChar char="•"/>
            </a:pPr>
            <a:r>
              <a:rPr lang="en-US" b="1" i="0" u="sng" dirty="0">
                <a:solidFill>
                  <a:srgbClr val="ECECEC"/>
                </a:solidFill>
                <a:effectLst/>
                <a:latin typeface="ui-sans-serif"/>
              </a:rPr>
              <a:t>Integer Programming</a:t>
            </a:r>
            <a:r>
              <a:rPr lang="en-US" b="1" i="0" dirty="0">
                <a:solidFill>
                  <a:srgbClr val="ECECEC"/>
                </a:solidFill>
                <a:effectLst/>
                <a:latin typeface="ui-sans-serif"/>
              </a:rPr>
              <a:t>: Optimizing inventory levels with integer constraints (no fractional units of inventory).</a:t>
            </a:r>
          </a:p>
          <a:p>
            <a:pPr marL="742950" lvl="1" indent="-285750" algn="l">
              <a:buFont typeface="Arial" panose="020B0604020202020204" pitchFamily="34" charset="0"/>
              <a:buChar char="•"/>
            </a:pPr>
            <a:endParaRPr lang="en-US" b="1" i="0" dirty="0">
              <a:solidFill>
                <a:srgbClr val="ECECEC"/>
              </a:solidFill>
              <a:effectLst/>
              <a:latin typeface="ui-sans-serif"/>
            </a:endParaRPr>
          </a:p>
          <a:p>
            <a:pPr marL="742950" lvl="1" indent="-285750" algn="l">
              <a:buFont typeface="Arial" panose="020B0604020202020204" pitchFamily="34" charset="0"/>
              <a:buChar char="•"/>
            </a:pPr>
            <a:r>
              <a:rPr lang="en-US" b="1" i="0" u="sng" dirty="0">
                <a:solidFill>
                  <a:srgbClr val="ECECEC"/>
                </a:solidFill>
                <a:effectLst/>
                <a:latin typeface="ui-sans-serif"/>
              </a:rPr>
              <a:t>Mixed-Integer Programming: </a:t>
            </a:r>
            <a:r>
              <a:rPr lang="en-US" b="1" i="0" dirty="0">
                <a:solidFill>
                  <a:srgbClr val="ECECEC"/>
                </a:solidFill>
                <a:effectLst/>
                <a:latin typeface="ui-sans-serif"/>
              </a:rPr>
              <a:t>Combining both continuous and integer variables to represent more realistic inventory problems.</a:t>
            </a:r>
          </a:p>
        </p:txBody>
      </p:sp>
      <p:sp>
        <p:nvSpPr>
          <p:cNvPr id="10" name="Left Bracket 9">
            <a:extLst>
              <a:ext uri="{FF2B5EF4-FFF2-40B4-BE49-F238E27FC236}">
                <a16:creationId xmlns:a16="http://schemas.microsoft.com/office/drawing/2014/main" id="{EEBBBA68-6352-E1C9-4F20-817C4DD789E4}"/>
              </a:ext>
            </a:extLst>
          </p:cNvPr>
          <p:cNvSpPr/>
          <p:nvPr/>
        </p:nvSpPr>
        <p:spPr>
          <a:xfrm>
            <a:off x="5201920" y="802640"/>
            <a:ext cx="172720" cy="833120"/>
          </a:xfrm>
          <a:prstGeom prst="lef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ight Bracket 10">
            <a:extLst>
              <a:ext uri="{FF2B5EF4-FFF2-40B4-BE49-F238E27FC236}">
                <a16:creationId xmlns:a16="http://schemas.microsoft.com/office/drawing/2014/main" id="{22D6FE37-AF79-D1E4-A0AB-61614409CCFE}"/>
              </a:ext>
            </a:extLst>
          </p:cNvPr>
          <p:cNvSpPr/>
          <p:nvPr/>
        </p:nvSpPr>
        <p:spPr>
          <a:xfrm>
            <a:off x="7081520" y="792480"/>
            <a:ext cx="172720" cy="83312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485442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8491C8B-5803-F086-8E94-854E46CB18D8}"/>
              </a:ext>
            </a:extLst>
          </p:cNvPr>
          <p:cNvSpPr/>
          <p:nvPr/>
        </p:nvSpPr>
        <p:spPr>
          <a:xfrm>
            <a:off x="556779" y="2065833"/>
            <a:ext cx="2608965" cy="2559851"/>
          </a:xfrm>
          <a:prstGeom prst="ellipse">
            <a:avLst/>
          </a:prstGeom>
          <a:solidFill>
            <a:schemeClr val="accent6">
              <a:lumMod val="50000"/>
              <a:alpha val="7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50" b="1" dirty="0">
              <a:ln>
                <a:solidFill>
                  <a:schemeClr val="tx1"/>
                </a:solidFill>
              </a:ln>
            </a:endParaRPr>
          </a:p>
          <a:p>
            <a:pPr algn="ctr"/>
            <a:endParaRPr lang="en-US" sz="1750" b="1" dirty="0">
              <a:ln>
                <a:solidFill>
                  <a:schemeClr val="tx1"/>
                </a:solidFill>
              </a:ln>
            </a:endParaRPr>
          </a:p>
          <a:p>
            <a:pPr algn="ctr"/>
            <a:endParaRPr lang="en-IN" sz="1750" b="1" dirty="0">
              <a:ln>
                <a:solidFill>
                  <a:schemeClr val="tx1"/>
                </a:solidFill>
              </a:ln>
              <a:latin typeface="Aharoni" panose="02010803020104030203" pitchFamily="2" charset="-79"/>
              <a:cs typeface="Aharoni" panose="02010803020104030203" pitchFamily="2" charset="-79"/>
            </a:endParaRPr>
          </a:p>
          <a:p>
            <a:pPr algn="ctr"/>
            <a:endParaRPr lang="en-IN" sz="1750" b="1" dirty="0">
              <a:ln>
                <a:solidFill>
                  <a:schemeClr val="tx1"/>
                </a:solidFill>
              </a:ln>
              <a:latin typeface="Aharoni" panose="02010803020104030203" pitchFamily="2" charset="-79"/>
              <a:cs typeface="Aharoni" panose="02010803020104030203" pitchFamily="2" charset="-79"/>
            </a:endParaRPr>
          </a:p>
          <a:p>
            <a:pPr algn="ctr"/>
            <a:r>
              <a:rPr lang="en-IN" sz="1750" b="1" dirty="0">
                <a:ln>
                  <a:solidFill>
                    <a:schemeClr val="tx1"/>
                  </a:solidFill>
                </a:ln>
                <a:latin typeface="Aharoni" panose="02010803020104030203" pitchFamily="2" charset="-79"/>
                <a:cs typeface="Aharoni" panose="02010803020104030203" pitchFamily="2" charset="-79"/>
              </a:rPr>
              <a:t>Project </a:t>
            </a:r>
            <a:r>
              <a:rPr lang="en-US" sz="1750" b="1" dirty="0">
                <a:ln>
                  <a:solidFill>
                    <a:schemeClr val="tx1"/>
                  </a:solidFill>
                </a:ln>
                <a:latin typeface="Aharoni" panose="02010803020104030203" pitchFamily="2" charset="-79"/>
                <a:cs typeface="Aharoni" panose="02010803020104030203" pitchFamily="2" charset="-79"/>
              </a:rPr>
              <a:t>implementation </a:t>
            </a:r>
            <a:endParaRPr lang="en-IN" sz="1750" b="1" dirty="0">
              <a:ln>
                <a:solidFill>
                  <a:schemeClr val="tx1"/>
                </a:solidFill>
              </a:ln>
              <a:latin typeface="Aharoni" panose="02010803020104030203" pitchFamily="2" charset="-79"/>
              <a:cs typeface="Aharoni" panose="02010803020104030203" pitchFamily="2" charset="-79"/>
            </a:endParaRPr>
          </a:p>
        </p:txBody>
      </p:sp>
      <p:pic>
        <p:nvPicPr>
          <p:cNvPr id="3" name="Graphic 2" descr="Lightbulb and gear with solid fill">
            <a:extLst>
              <a:ext uri="{FF2B5EF4-FFF2-40B4-BE49-F238E27FC236}">
                <a16:creationId xmlns:a16="http://schemas.microsoft.com/office/drawing/2014/main" id="{AABE984D-4564-8016-55F3-B0C481EA6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7620" y="2280920"/>
            <a:ext cx="1272540" cy="1272540"/>
          </a:xfrm>
          <a:prstGeom prst="rect">
            <a:avLst/>
          </a:prstGeom>
        </p:spPr>
      </p:pic>
      <p:cxnSp>
        <p:nvCxnSpPr>
          <p:cNvPr id="4" name="Connector: Curved 3">
            <a:extLst>
              <a:ext uri="{FF2B5EF4-FFF2-40B4-BE49-F238E27FC236}">
                <a16:creationId xmlns:a16="http://schemas.microsoft.com/office/drawing/2014/main" id="{826B9EF6-8A47-6293-E424-8247C3F9ED3B}"/>
              </a:ext>
            </a:extLst>
          </p:cNvPr>
          <p:cNvCxnSpPr>
            <a:cxnSpLocks/>
          </p:cNvCxnSpPr>
          <p:nvPr/>
        </p:nvCxnSpPr>
        <p:spPr>
          <a:xfrm rot="5400000" flipH="1" flipV="1">
            <a:off x="5114247" y="835593"/>
            <a:ext cx="592083" cy="6988099"/>
          </a:xfrm>
          <a:prstGeom prst="curvedConnector4">
            <a:avLst>
              <a:gd name="adj1" fmla="val -234230"/>
              <a:gd name="adj2" fmla="val 5482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FB2126A1-33F2-08C4-A69A-FC9F4876F9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431" y="2071343"/>
            <a:ext cx="2354725" cy="2729340"/>
          </a:xfrm>
          <a:prstGeom prst="rect">
            <a:avLst/>
          </a:prstGeom>
        </p:spPr>
      </p:pic>
      <p:pic>
        <p:nvPicPr>
          <p:cNvPr id="13" name="Graphic 12" descr="Run with solid fill">
            <a:extLst>
              <a:ext uri="{FF2B5EF4-FFF2-40B4-BE49-F238E27FC236}">
                <a16:creationId xmlns:a16="http://schemas.microsoft.com/office/drawing/2014/main" id="{6C725930-0D27-82C7-DB73-FB8C239625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127295">
            <a:off x="5259611" y="3867686"/>
            <a:ext cx="992233" cy="992233"/>
          </a:xfrm>
          <a:prstGeom prst="rect">
            <a:avLst/>
          </a:prstGeom>
        </p:spPr>
      </p:pic>
    </p:spTree>
    <p:extLst>
      <p:ext uri="{BB962C8B-B14F-4D97-AF65-F5344CB8AC3E}">
        <p14:creationId xmlns:p14="http://schemas.microsoft.com/office/powerpoint/2010/main" val="267142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F137D-CD2A-F4B2-9D3C-87E8F591309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781" b="781"/>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3A086405-E5E3-41C9-D15F-6AD1B9A55B30}"/>
              </a:ext>
            </a:extLst>
          </p:cNvPr>
          <p:cNvSpPr/>
          <p:nvPr/>
        </p:nvSpPr>
        <p:spPr>
          <a:xfrm>
            <a:off x="4419600" y="254000"/>
            <a:ext cx="3535680" cy="751840"/>
          </a:xfrm>
          <a:prstGeom prst="roundRect">
            <a:avLst/>
          </a:prstGeom>
          <a:solidFill>
            <a:schemeClr val="bg1">
              <a:alpha val="60000"/>
            </a:schemeClr>
          </a:solidFill>
          <a:effectLst>
            <a:outerShdw blurRad="609600" dist="38100" algn="l" rotWithShape="0">
              <a:schemeClr val="tx1">
                <a:lumMod val="95000"/>
                <a:lumOff val="5000"/>
                <a:alpha val="40000"/>
              </a:scheme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u="sng" dirty="0">
                <a:solidFill>
                  <a:schemeClr val="tx1"/>
                </a:solidFill>
              </a:rPr>
              <a:t>Conclusion </a:t>
            </a:r>
          </a:p>
        </p:txBody>
      </p:sp>
      <p:sp>
        <p:nvSpPr>
          <p:cNvPr id="6" name="Rectangle: Rounded Corners 5">
            <a:extLst>
              <a:ext uri="{FF2B5EF4-FFF2-40B4-BE49-F238E27FC236}">
                <a16:creationId xmlns:a16="http://schemas.microsoft.com/office/drawing/2014/main" id="{96B78D98-ACC2-E2AB-46AB-2E5BAC70387C}"/>
              </a:ext>
            </a:extLst>
          </p:cNvPr>
          <p:cNvSpPr/>
          <p:nvPr/>
        </p:nvSpPr>
        <p:spPr>
          <a:xfrm>
            <a:off x="1965960" y="1513840"/>
            <a:ext cx="8442959" cy="4836160"/>
          </a:xfrm>
          <a:prstGeom prst="roundRect">
            <a:avLst/>
          </a:prstGeom>
          <a:solidFill>
            <a:schemeClr val="bg1">
              <a:lumMod val="85000"/>
              <a:alpha val="60000"/>
            </a:schemeClr>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tx1"/>
                </a:solidFill>
                <a:effectLst/>
                <a:latin typeface="ui-sans-serif"/>
              </a:rPr>
              <a:t>This project successfully demonstrates how prescriptive analytics and optimization techniques can be used to enhance inventory management. By applying linear, integer, and mixed-integer programming, we have identified optimal inventory levels that balance cost and demand. The solution not only reduces costs but also ensures that products are available when needed, thereby improving profitability. Sensitivity analysis further allows businesses to understand how changes in parameters affect the solution, providing valuable insights for decision-making.</a:t>
            </a:r>
            <a:br>
              <a:rPr lang="en-US" sz="2400" b="1" dirty="0">
                <a:solidFill>
                  <a:schemeClr val="tx1"/>
                </a:solidFill>
              </a:rPr>
            </a:br>
            <a:endParaRPr lang="en-IN" sz="2400" b="1" dirty="0">
              <a:solidFill>
                <a:schemeClr val="tx1"/>
              </a:solidFill>
            </a:endParaRPr>
          </a:p>
        </p:txBody>
      </p:sp>
    </p:spTree>
    <p:extLst>
      <p:ext uri="{BB962C8B-B14F-4D97-AF65-F5344CB8AC3E}">
        <p14:creationId xmlns:p14="http://schemas.microsoft.com/office/powerpoint/2010/main" val="331324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1070D-1CA1-AFB6-F210-282022762BF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781" b="781"/>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2AA3832-587D-598E-BFC7-2FBEF360AF83}"/>
              </a:ext>
            </a:extLst>
          </p:cNvPr>
          <p:cNvSpPr/>
          <p:nvPr/>
        </p:nvSpPr>
        <p:spPr>
          <a:xfrm>
            <a:off x="4419600" y="254000"/>
            <a:ext cx="3535680" cy="751840"/>
          </a:xfrm>
          <a:prstGeom prst="roundRect">
            <a:avLst/>
          </a:prstGeom>
          <a:solidFill>
            <a:schemeClr val="accent5">
              <a:alpha val="60000"/>
            </a:schemeClr>
          </a:solidFill>
          <a:effectLst>
            <a:outerShdw blurRad="609600" dist="38100" algn="l" rotWithShape="0">
              <a:schemeClr val="accent4">
                <a:alpha val="40000"/>
              </a:scheme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u="sng" dirty="0">
                <a:solidFill>
                  <a:schemeClr val="tx1"/>
                </a:solidFill>
              </a:rPr>
              <a:t>REFERENCE </a:t>
            </a:r>
          </a:p>
        </p:txBody>
      </p:sp>
      <p:sp>
        <p:nvSpPr>
          <p:cNvPr id="4" name="Rectangle: Rounded Corners 3">
            <a:extLst>
              <a:ext uri="{FF2B5EF4-FFF2-40B4-BE49-F238E27FC236}">
                <a16:creationId xmlns:a16="http://schemas.microsoft.com/office/drawing/2014/main" id="{6E93C24D-E1D7-3972-9144-445C04ADE0F3}"/>
              </a:ext>
            </a:extLst>
          </p:cNvPr>
          <p:cNvSpPr/>
          <p:nvPr/>
        </p:nvSpPr>
        <p:spPr>
          <a:xfrm>
            <a:off x="1886287" y="1513840"/>
            <a:ext cx="8442959" cy="4836160"/>
          </a:xfrm>
          <a:prstGeom prst="roundRect">
            <a:avLst/>
          </a:prstGeom>
          <a:solidFill>
            <a:schemeClr val="accent4">
              <a:lumMod val="40000"/>
              <a:lumOff val="60000"/>
              <a:alpha val="60000"/>
            </a:schemeClr>
          </a:solidFill>
          <a:effectLst>
            <a:outerShdw blurRad="482600" dist="38100" dir="8100000" algn="tr" rotWithShape="0">
              <a:schemeClr val="tx1">
                <a:alpha val="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AutoNum type="arabicPeriod"/>
            </a:pPr>
            <a:r>
              <a:rPr lang="en-IN" sz="2400" b="1" dirty="0">
                <a:solidFill>
                  <a:schemeClr val="tx1"/>
                </a:solidFill>
              </a:rPr>
              <a:t>Kaggle : </a:t>
            </a:r>
            <a:r>
              <a:rPr lang="en-IN" sz="2400" b="1" dirty="0">
                <a:solidFill>
                  <a:schemeClr val="tx1"/>
                </a:solidFill>
                <a:hlinkClick r:id="rId4"/>
              </a:rPr>
              <a:t>https://www.kaggle.com/felixzhao/productdemandforecasting</a:t>
            </a:r>
            <a:endParaRPr lang="en-IN" sz="2400" b="1" dirty="0">
              <a:solidFill>
                <a:schemeClr val="tx1"/>
              </a:solidFill>
            </a:endParaRPr>
          </a:p>
          <a:p>
            <a:pPr marL="457200" indent="-457200" algn="ctr">
              <a:buAutoNum type="arabicPeriod"/>
            </a:pPr>
            <a:r>
              <a:rPr lang="en-IN" sz="2400" b="1" dirty="0" err="1">
                <a:solidFill>
                  <a:schemeClr val="tx1"/>
                </a:solidFill>
              </a:rPr>
              <a:t>Youtube</a:t>
            </a:r>
            <a:r>
              <a:rPr lang="en-IN" sz="2400" b="1" dirty="0">
                <a:solidFill>
                  <a:schemeClr val="tx1"/>
                </a:solidFill>
              </a:rPr>
              <a:t>: </a:t>
            </a:r>
            <a:r>
              <a:rPr lang="en-IN" sz="2400" b="1" dirty="0">
                <a:solidFill>
                  <a:schemeClr val="tx1"/>
                </a:solidFill>
                <a:hlinkClick r:id="rId5"/>
              </a:rPr>
              <a:t>https://www.youtube.com/watch?v=wOuPbNqvLPQ&amp;t=2029s</a:t>
            </a:r>
            <a:endParaRPr lang="en-IN" sz="2400" b="1" dirty="0">
              <a:solidFill>
                <a:schemeClr val="tx1"/>
              </a:solidFill>
            </a:endParaRPr>
          </a:p>
          <a:p>
            <a:pPr marL="457200" indent="-457200" algn="ctr">
              <a:buAutoNum type="arabicPeriod"/>
            </a:pPr>
            <a:r>
              <a:rPr lang="en-IN" sz="2400" b="1" dirty="0" err="1">
                <a:solidFill>
                  <a:schemeClr val="tx1"/>
                </a:solidFill>
              </a:rPr>
              <a:t>ChatGpt</a:t>
            </a:r>
            <a:r>
              <a:rPr lang="en-IN" sz="2400" b="1" dirty="0">
                <a:solidFill>
                  <a:schemeClr val="tx1"/>
                </a:solidFill>
              </a:rPr>
              <a:t>:</a:t>
            </a:r>
            <a:r>
              <a:rPr lang="da-DK" sz="2400" dirty="0">
                <a:latin typeface="Arial" panose="020B0604020202020204" pitchFamily="34" charset="0"/>
              </a:rPr>
              <a:t> </a:t>
            </a:r>
          </a:p>
          <a:p>
            <a:pPr algn="ctr"/>
            <a:r>
              <a:rPr lang="da-DK" sz="2400" b="1" dirty="0">
                <a:solidFill>
                  <a:schemeClr val="accent1"/>
                </a:solidFill>
                <a:latin typeface="Arial" panose="020B0604020202020204" pitchFamily="34" charset="0"/>
              </a:rPr>
              <a:t>https://chatgpt.com</a:t>
            </a:r>
            <a:endParaRPr lang="en-IN" sz="2400" b="1" dirty="0">
              <a:solidFill>
                <a:schemeClr val="accent1"/>
              </a:solidFill>
            </a:endParaRPr>
          </a:p>
        </p:txBody>
      </p:sp>
    </p:spTree>
    <p:extLst>
      <p:ext uri="{BB962C8B-B14F-4D97-AF65-F5344CB8AC3E}">
        <p14:creationId xmlns:p14="http://schemas.microsoft.com/office/powerpoint/2010/main" val="118666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07755-7A53-3BBD-6808-0940B1CB96C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contrast="20000"/>
                    </a14:imgEffect>
                  </a14:imgLayer>
                </a14:imgProps>
              </a:ext>
              <a:ext uri="{28A0092B-C50C-407E-A947-70E740481C1C}">
                <a14:useLocalDpi xmlns:a14="http://schemas.microsoft.com/office/drawing/2010/main" val="0"/>
              </a:ext>
            </a:extLst>
          </a:blip>
          <a:srcRect t="781" b="781"/>
          <a:stretch/>
        </p:blipFill>
        <p:spPr>
          <a:xfrm>
            <a:off x="0" y="0"/>
            <a:ext cx="12192000" cy="6858000"/>
          </a:xfrm>
          <a:prstGeom prst="rect">
            <a:avLst/>
          </a:prstGeom>
        </p:spPr>
      </p:pic>
      <p:sp>
        <p:nvSpPr>
          <p:cNvPr id="2" name="Oval 1">
            <a:extLst>
              <a:ext uri="{FF2B5EF4-FFF2-40B4-BE49-F238E27FC236}">
                <a16:creationId xmlns:a16="http://schemas.microsoft.com/office/drawing/2014/main" id="{B209C126-71C5-019C-F06F-425C2A5AA84D}"/>
              </a:ext>
            </a:extLst>
          </p:cNvPr>
          <p:cNvSpPr/>
          <p:nvPr/>
        </p:nvSpPr>
        <p:spPr>
          <a:xfrm>
            <a:off x="357810" y="2315988"/>
            <a:ext cx="2732632" cy="2591678"/>
          </a:xfrm>
          <a:prstGeom prst="ellipse">
            <a:avLst/>
          </a:prstGeom>
          <a:solidFill>
            <a:schemeClr val="bg1">
              <a:lumMod val="95000"/>
              <a:lumOff val="5000"/>
              <a:alpha val="70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a:solidFill>
                  <a:schemeClr val="tx1"/>
                </a:solidFill>
              </a:ln>
            </a:endParaRPr>
          </a:p>
          <a:p>
            <a:pPr algn="ctr"/>
            <a:endParaRPr lang="en-US" b="1" dirty="0">
              <a:ln>
                <a:solidFill>
                  <a:schemeClr val="tx1"/>
                </a:solidFill>
              </a:ln>
            </a:endParaRPr>
          </a:p>
          <a:p>
            <a:pPr algn="ctr"/>
            <a:r>
              <a:rPr lang="en-US" sz="2800" b="1" dirty="0">
                <a:ln>
                  <a:solidFill>
                    <a:schemeClr val="tx1"/>
                  </a:solidFill>
                </a:ln>
              </a:rPr>
              <a:t>Contact</a:t>
            </a:r>
            <a:r>
              <a:rPr lang="en-US" b="1" dirty="0">
                <a:ln>
                  <a:solidFill>
                    <a:schemeClr val="tx1"/>
                  </a:solidFill>
                </a:ln>
              </a:rPr>
              <a:t> </a:t>
            </a:r>
            <a:endParaRPr lang="en-IN" b="1" dirty="0">
              <a:ln>
                <a:solidFill>
                  <a:schemeClr val="tx1"/>
                </a:solidFill>
              </a:ln>
            </a:endParaRPr>
          </a:p>
        </p:txBody>
      </p:sp>
      <p:pic>
        <p:nvPicPr>
          <p:cNvPr id="3" name="Graphic 2" descr="Employee badge with solid fill">
            <a:extLst>
              <a:ext uri="{FF2B5EF4-FFF2-40B4-BE49-F238E27FC236}">
                <a16:creationId xmlns:a16="http://schemas.microsoft.com/office/drawing/2014/main" id="{43A2660E-A43F-038D-3AAD-EC7B9DC193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1773" y="2689011"/>
            <a:ext cx="704705" cy="864417"/>
          </a:xfrm>
          <a:prstGeom prst="rect">
            <a:avLst/>
          </a:prstGeom>
        </p:spPr>
      </p:pic>
      <p:pic>
        <p:nvPicPr>
          <p:cNvPr id="7" name="Picture 6">
            <a:extLst>
              <a:ext uri="{FF2B5EF4-FFF2-40B4-BE49-F238E27FC236}">
                <a16:creationId xmlns:a16="http://schemas.microsoft.com/office/drawing/2014/main" id="{E47D9D3C-256D-A445-AC2C-5D08BF85C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8286" y="3331103"/>
            <a:ext cx="440397" cy="385895"/>
          </a:xfrm>
          <a:prstGeom prst="rect">
            <a:avLst/>
          </a:prstGeom>
        </p:spPr>
      </p:pic>
      <p:pic>
        <p:nvPicPr>
          <p:cNvPr id="8" name="Picture 7">
            <a:extLst>
              <a:ext uri="{FF2B5EF4-FFF2-40B4-BE49-F238E27FC236}">
                <a16:creationId xmlns:a16="http://schemas.microsoft.com/office/drawing/2014/main" id="{A72E8B7B-2FA1-1AEB-A9EF-B34567457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1603" y="3835580"/>
            <a:ext cx="440397" cy="385895"/>
          </a:xfrm>
          <a:prstGeom prst="rect">
            <a:avLst/>
          </a:prstGeom>
        </p:spPr>
      </p:pic>
      <p:sp>
        <p:nvSpPr>
          <p:cNvPr id="5" name="Rectangle: Rounded Corners 4">
            <a:extLst>
              <a:ext uri="{FF2B5EF4-FFF2-40B4-BE49-F238E27FC236}">
                <a16:creationId xmlns:a16="http://schemas.microsoft.com/office/drawing/2014/main" id="{B37CD5A0-BEB8-5FF1-3C38-7476C6636330}"/>
              </a:ext>
            </a:extLst>
          </p:cNvPr>
          <p:cNvSpPr/>
          <p:nvPr/>
        </p:nvSpPr>
        <p:spPr>
          <a:xfrm>
            <a:off x="3229760" y="1157681"/>
            <a:ext cx="4367541" cy="1158307"/>
          </a:xfrm>
          <a:prstGeom prst="roundRect">
            <a:avLst/>
          </a:prstGeom>
          <a:solidFill>
            <a:schemeClr val="tx1">
              <a:lumMod val="50000"/>
              <a:alpha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endParaRPr lang="en-US" sz="2400" b="1" dirty="0"/>
          </a:p>
          <a:p>
            <a:pPr marL="0" indent="0">
              <a:buFont typeface="Arial" panose="020B0604020202020204" pitchFamily="34" charset="0"/>
              <a:buNone/>
            </a:pPr>
            <a:endParaRPr lang="en-US" sz="2400" b="1" dirty="0"/>
          </a:p>
          <a:p>
            <a:pPr marL="0" indent="0">
              <a:buFont typeface="Arial" panose="020B0604020202020204" pitchFamily="34" charset="0"/>
              <a:buNone/>
            </a:pPr>
            <a:r>
              <a:rPr lang="en-US" sz="2400" b="1" dirty="0"/>
              <a:t>      For any queries, </a:t>
            </a:r>
          </a:p>
          <a:p>
            <a:pPr marL="0" indent="0">
              <a:buFont typeface="Arial" panose="020B0604020202020204" pitchFamily="34" charset="0"/>
              <a:buNone/>
            </a:pPr>
            <a:r>
              <a:rPr lang="en-US" sz="2400" b="1" dirty="0"/>
              <a:t>      feel free to reach out at </a:t>
            </a:r>
          </a:p>
          <a:p>
            <a:pPr algn="ctr"/>
            <a:endParaRPr lang="en-IN" sz="2400" dirty="0"/>
          </a:p>
          <a:p>
            <a:pPr algn="ctr"/>
            <a:endParaRPr lang="en-IN" sz="2400" dirty="0"/>
          </a:p>
        </p:txBody>
      </p:sp>
      <p:sp>
        <p:nvSpPr>
          <p:cNvPr id="12" name="Rectangle: Rounded Corners 11">
            <a:extLst>
              <a:ext uri="{FF2B5EF4-FFF2-40B4-BE49-F238E27FC236}">
                <a16:creationId xmlns:a16="http://schemas.microsoft.com/office/drawing/2014/main" id="{E0668364-8D92-1C9C-E030-77E10C0852B5}"/>
              </a:ext>
            </a:extLst>
          </p:cNvPr>
          <p:cNvSpPr/>
          <p:nvPr/>
        </p:nvSpPr>
        <p:spPr>
          <a:xfrm>
            <a:off x="3938339" y="2688172"/>
            <a:ext cx="5548880" cy="1989794"/>
          </a:xfrm>
          <a:prstGeom prst="roundRect">
            <a:avLst/>
          </a:prstGeom>
          <a:solidFill>
            <a:schemeClr val="bg1">
              <a:lumMod val="75000"/>
              <a:alpha val="50000"/>
            </a:schemeClr>
          </a:solidFill>
          <a:ln>
            <a:solidFill>
              <a:schemeClr val="tx1"/>
            </a:solidFill>
          </a:ln>
          <a:effectLst>
            <a:outerShdw blurRad="482600" dist="38100" dir="8100000" algn="tr" rotWithShape="0">
              <a:schemeClr val="bg2">
                <a:alpha val="50000"/>
              </a:scheme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C74D2F91-385D-79AB-5A41-3FDC7145A67A}"/>
              </a:ext>
            </a:extLst>
          </p:cNvPr>
          <p:cNvSpPr txBox="1"/>
          <p:nvPr/>
        </p:nvSpPr>
        <p:spPr>
          <a:xfrm>
            <a:off x="4572000" y="3082048"/>
            <a:ext cx="4977113" cy="1614288"/>
          </a:xfrm>
          <a:prstGeom prst="rect">
            <a:avLst/>
          </a:prstGeom>
          <a:noFill/>
        </p:spPr>
        <p:txBody>
          <a:bodyPr wrap="square" rtlCol="0">
            <a:spAutoFit/>
          </a:bodyPr>
          <a:lstStyle/>
          <a:p>
            <a:pPr marL="0" indent="0">
              <a:lnSpc>
                <a:spcPct val="150000"/>
              </a:lnSpc>
              <a:buFont typeface="Arial" panose="020B0604020202020204" pitchFamily="34" charset="0"/>
              <a:buNone/>
            </a:pPr>
            <a:r>
              <a:rPr lang="en-US" sz="2800" b="1" dirty="0">
                <a:hlinkClick r:id="rId8"/>
              </a:rPr>
              <a:t>satishnagar248@gmail.com</a:t>
            </a:r>
            <a:endParaRPr lang="en-US" sz="2800" b="1" dirty="0"/>
          </a:p>
          <a:p>
            <a:pPr marL="0" indent="0">
              <a:lnSpc>
                <a:spcPct val="150000"/>
              </a:lnSpc>
              <a:buFont typeface="Arial" panose="020B0604020202020204" pitchFamily="34" charset="0"/>
              <a:buNone/>
            </a:pPr>
            <a:r>
              <a:rPr lang="en-US" sz="2000" b="1" dirty="0"/>
              <a:t>www.linkedin.com/in/satish-nagar-nilu</a:t>
            </a:r>
            <a:endParaRPr lang="en-US" sz="2800" b="1" dirty="0"/>
          </a:p>
          <a:p>
            <a:pPr>
              <a:lnSpc>
                <a:spcPct val="150000"/>
              </a:lnSpc>
            </a:pPr>
            <a:endParaRPr lang="en-IN" sz="2000" dirty="0"/>
          </a:p>
        </p:txBody>
      </p:sp>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E701132F-F967-2992-2B0F-9DBD830C56D5}"/>
                  </a:ext>
                </a:extLst>
              </p:cNvPr>
              <p:cNvGraphicFramePr>
                <a:graphicFrameLocks noChangeAspect="1"/>
              </p:cNvGraphicFramePr>
              <p:nvPr>
                <p:extLst>
                  <p:ext uri="{D42A27DB-BD31-4B8C-83A1-F6EECF244321}">
                    <p14:modId xmlns:p14="http://schemas.microsoft.com/office/powerpoint/2010/main" val="2953890715"/>
                  </p:ext>
                </p:extLst>
              </p:nvPr>
            </p:nvGraphicFramePr>
            <p:xfrm>
              <a:off x="9927616" y="2825819"/>
              <a:ext cx="1714500" cy="1714500"/>
            </p:xfrm>
            <a:graphic>
              <a:graphicData uri="http://schemas.microsoft.com/office/powerpoint/2016/slidezoom">
                <pslz:sldZm>
                  <pslz:sldZmObj sldId="277" cId="244744476">
                    <pslz:zmPr id="{6F794592-F79C-4882-AF4D-C405E06E8463}"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p166:spPr>
                    </pslz:zmPr>
                  </pslz:sldZmObj>
                </pslz:sldZm>
              </a:graphicData>
            </a:graphic>
          </p:graphicFrame>
        </mc:Choice>
        <mc:Fallback>
          <p:pic>
            <p:nvPicPr>
              <p:cNvPr id="17" name="Slide Zoom 16">
                <a:hlinkClick r:id="rId10" action="ppaction://hlinksldjump"/>
                <a:extLst>
                  <a:ext uri="{FF2B5EF4-FFF2-40B4-BE49-F238E27FC236}">
                    <a16:creationId xmlns:a16="http://schemas.microsoft.com/office/drawing/2014/main" id="{E701132F-F967-2992-2B0F-9DBD830C56D5}"/>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927616" y="2825819"/>
                <a:ext cx="1714500" cy="1714500"/>
              </a:xfrm>
              <a:prstGeom prst="rect">
                <a:avLst/>
              </a:prstGeom>
            </p:spPr>
          </p:pic>
        </mc:Fallback>
      </mc:AlternateContent>
    </p:spTree>
    <p:extLst>
      <p:ext uri="{BB962C8B-B14F-4D97-AF65-F5344CB8AC3E}">
        <p14:creationId xmlns:p14="http://schemas.microsoft.com/office/powerpoint/2010/main" val="14638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18A541B-0582-FB57-CFFB-66897B8F5160}"/>
              </a:ext>
            </a:extLst>
          </p:cNvPr>
          <p:cNvSpPr/>
          <p:nvPr/>
        </p:nvSpPr>
        <p:spPr>
          <a:xfrm>
            <a:off x="2199190" y="2674523"/>
            <a:ext cx="7627717" cy="1388189"/>
          </a:xfrm>
          <a:prstGeom prst="roundRect">
            <a:avLst/>
          </a:prstGeom>
          <a:solidFill>
            <a:schemeClr val="tx2"/>
          </a:solidFill>
          <a:effectLst>
            <a:outerShdw dist="38100" dir="5400000" sx="114000" sy="114000" algn="t" rotWithShape="0">
              <a:srgbClr val="002060">
                <a:alpha val="20000"/>
              </a:srgb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800" b="1" dirty="0">
                <a:solidFill>
                  <a:srgbClr val="FFFF00"/>
                </a:solidFill>
                <a:latin typeface="ui-sans-serif"/>
              </a:rPr>
              <a:t>Thank-you</a:t>
            </a:r>
            <a:r>
              <a:rPr lang="en-IN" sz="8800" b="1" dirty="0">
                <a:solidFill>
                  <a:srgbClr val="FFFF00"/>
                </a:solidFill>
                <a:latin typeface="ui-sans-serif"/>
                <a:sym typeface="Wingdings" panose="05000000000000000000" pitchFamily="2" charset="2"/>
              </a:rPr>
              <a:t></a:t>
            </a:r>
            <a:endParaRPr lang="en-IN" sz="8800" b="1" dirty="0">
              <a:solidFill>
                <a:srgbClr val="FFFF00"/>
              </a:solidFill>
            </a:endParaRPr>
          </a:p>
        </p:txBody>
      </p:sp>
    </p:spTree>
    <p:extLst>
      <p:ext uri="{BB962C8B-B14F-4D97-AF65-F5344CB8AC3E}">
        <p14:creationId xmlns:p14="http://schemas.microsoft.com/office/powerpoint/2010/main" val="24474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2AE14-8FB7-2C25-1376-5A1E645D842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5000" contrast="20000"/>
                    </a14:imgEffect>
                  </a14:imgLayer>
                </a14:imgProps>
              </a:ext>
              <a:ext uri="{28A0092B-C50C-407E-A947-70E740481C1C}">
                <a14:useLocalDpi xmlns:a14="http://schemas.microsoft.com/office/drawing/2010/main" val="0"/>
              </a:ext>
            </a:extLst>
          </a:blip>
          <a:srcRect l="834" t="792" r="-228"/>
          <a:stretch/>
        </p:blipFill>
        <p:spPr>
          <a:xfrm>
            <a:off x="0" y="0"/>
            <a:ext cx="12451096" cy="7101490"/>
          </a:xfrm>
          <a:prstGeom prst="rect">
            <a:avLst/>
          </a:prstGeom>
          <a:solidFill>
            <a:schemeClr val="bg1">
              <a:alpha val="50000"/>
            </a:schemeClr>
          </a:solidFill>
        </p:spPr>
      </p:pic>
      <p:cxnSp>
        <p:nvCxnSpPr>
          <p:cNvPr id="8" name="Straight Connector 7">
            <a:extLst>
              <a:ext uri="{FF2B5EF4-FFF2-40B4-BE49-F238E27FC236}">
                <a16:creationId xmlns:a16="http://schemas.microsoft.com/office/drawing/2014/main" id="{313C8100-C615-A186-2671-4B9D41E25D96}"/>
              </a:ext>
            </a:extLst>
          </p:cNvPr>
          <p:cNvCxnSpPr>
            <a:cxnSpLocks/>
          </p:cNvCxnSpPr>
          <p:nvPr/>
        </p:nvCxnSpPr>
        <p:spPr>
          <a:xfrm flipH="1">
            <a:off x="2352475" y="2277567"/>
            <a:ext cx="1532812" cy="14002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B5B6D9-DE02-0F48-B44D-9ED53B5B7DDC}"/>
              </a:ext>
            </a:extLst>
          </p:cNvPr>
          <p:cNvCxnSpPr>
            <a:cxnSpLocks/>
          </p:cNvCxnSpPr>
          <p:nvPr/>
        </p:nvCxnSpPr>
        <p:spPr>
          <a:xfrm flipH="1" flipV="1">
            <a:off x="4784373" y="2528786"/>
            <a:ext cx="1209750" cy="17368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D2FEB2-929F-82EA-A0C7-E611A1FC059D}"/>
              </a:ext>
            </a:extLst>
          </p:cNvPr>
          <p:cNvCxnSpPr>
            <a:cxnSpLocks/>
          </p:cNvCxnSpPr>
          <p:nvPr/>
        </p:nvCxnSpPr>
        <p:spPr>
          <a:xfrm flipH="1">
            <a:off x="7586472" y="3012567"/>
            <a:ext cx="1212501" cy="139761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8" name="Slide Zoom 27">
                <a:extLst>
                  <a:ext uri="{FF2B5EF4-FFF2-40B4-BE49-F238E27FC236}">
                    <a16:creationId xmlns:a16="http://schemas.microsoft.com/office/drawing/2014/main" id="{1ED4DA45-66FA-98A3-DCAF-E34F01FAD790}"/>
                  </a:ext>
                </a:extLst>
              </p:cNvPr>
              <p:cNvGraphicFramePr>
                <a:graphicFrameLocks noChangeAspect="1"/>
              </p:cNvGraphicFramePr>
              <p:nvPr>
                <p:extLst>
                  <p:ext uri="{D42A27DB-BD31-4B8C-83A1-F6EECF244321}">
                    <p14:modId xmlns:p14="http://schemas.microsoft.com/office/powerpoint/2010/main" val="3191817641"/>
                  </p:ext>
                </p:extLst>
              </p:nvPr>
            </p:nvGraphicFramePr>
            <p:xfrm>
              <a:off x="638812" y="3538351"/>
              <a:ext cx="2528240" cy="2451883"/>
            </p:xfrm>
            <a:graphic>
              <a:graphicData uri="http://schemas.microsoft.com/office/powerpoint/2016/slidezoom">
                <pslz:sldZm>
                  <pslz:sldZmObj sldId="262" cId="414254437">
                    <pslz:zmPr id="{A351FBBA-AF94-40A9-86DB-6839BCF6E23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28240" cy="2451883"/>
                        </a:xfrm>
                        <a:prstGeom prst="rect">
                          <a:avLst/>
                        </a:prstGeom>
                      </p166:spPr>
                    </pslz:zmPr>
                  </pslz:sldZmObj>
                </pslz:sldZm>
              </a:graphicData>
            </a:graphic>
          </p:graphicFrame>
        </mc:Choice>
        <mc:Fallback>
          <p:pic>
            <p:nvPicPr>
              <p:cNvPr id="28" name="Slide Zoom 27">
                <a:hlinkClick r:id="rId5" action="ppaction://hlinksldjump"/>
                <a:extLst>
                  <a:ext uri="{FF2B5EF4-FFF2-40B4-BE49-F238E27FC236}">
                    <a16:creationId xmlns:a16="http://schemas.microsoft.com/office/drawing/2014/main" id="{1ED4DA45-66FA-98A3-DCAF-E34F01FAD79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38812" y="3538351"/>
                <a:ext cx="2528240" cy="2451883"/>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741F10B8-A1D7-5235-B15B-F229275C6C09}"/>
                  </a:ext>
                </a:extLst>
              </p:cNvPr>
              <p:cNvGraphicFramePr>
                <a:graphicFrameLocks noChangeAspect="1"/>
              </p:cNvGraphicFramePr>
              <p:nvPr>
                <p:extLst>
                  <p:ext uri="{D42A27DB-BD31-4B8C-83A1-F6EECF244321}">
                    <p14:modId xmlns:p14="http://schemas.microsoft.com/office/powerpoint/2010/main" val="4130574851"/>
                  </p:ext>
                </p:extLst>
              </p:nvPr>
            </p:nvGraphicFramePr>
            <p:xfrm>
              <a:off x="3672299" y="862214"/>
              <a:ext cx="1716949" cy="1714500"/>
            </p:xfrm>
            <a:graphic>
              <a:graphicData uri="http://schemas.microsoft.com/office/powerpoint/2016/slidezoom">
                <pslz:sldZm>
                  <pslz:sldZmObj sldId="266" cId="1030740886">
                    <pslz:zmPr id="{D86ACD41-AB04-4C34-A3F7-8145955CA2BC}"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16949" cy="1714500"/>
                        </a:xfrm>
                        <a:prstGeom prst="rect">
                          <a:avLst/>
                        </a:prstGeom>
                      </p166:spPr>
                    </pslz:zmPr>
                  </pslz:sldZmObj>
                </pslz:sldZm>
              </a:graphicData>
            </a:graphic>
          </p:graphicFrame>
        </mc:Choice>
        <mc:Fallback>
          <p:pic>
            <p:nvPicPr>
              <p:cNvPr id="30" name="Slide Zoom 29">
                <a:hlinkClick r:id="rId7" action="ppaction://hlinksldjump"/>
                <a:extLst>
                  <a:ext uri="{FF2B5EF4-FFF2-40B4-BE49-F238E27FC236}">
                    <a16:creationId xmlns:a16="http://schemas.microsoft.com/office/drawing/2014/main" id="{741F10B8-A1D7-5235-B15B-F229275C6C0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672299" y="862214"/>
                <a:ext cx="1716949" cy="1714500"/>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4" name="Slide Zoom 33">
                <a:extLst>
                  <a:ext uri="{FF2B5EF4-FFF2-40B4-BE49-F238E27FC236}">
                    <a16:creationId xmlns:a16="http://schemas.microsoft.com/office/drawing/2014/main" id="{BCAE84D1-4B5D-CD63-C48E-39794B91692C}"/>
                  </a:ext>
                </a:extLst>
              </p:cNvPr>
              <p:cNvGraphicFramePr>
                <a:graphicFrameLocks noChangeAspect="1"/>
              </p:cNvGraphicFramePr>
              <p:nvPr>
                <p:extLst>
                  <p:ext uri="{D42A27DB-BD31-4B8C-83A1-F6EECF244321}">
                    <p14:modId xmlns:p14="http://schemas.microsoft.com/office/powerpoint/2010/main" val="1403943061"/>
                  </p:ext>
                </p:extLst>
              </p:nvPr>
            </p:nvGraphicFramePr>
            <p:xfrm>
              <a:off x="5526698" y="3991750"/>
              <a:ext cx="2347302" cy="2276410"/>
            </p:xfrm>
            <a:graphic>
              <a:graphicData uri="http://schemas.microsoft.com/office/powerpoint/2016/slidezoom">
                <pslz:sldZm>
                  <pslz:sldZmObj sldId="267" cId="4077415895">
                    <pslz:zmPr id="{3B2C32DF-C40E-4EE4-A8FC-7731A840E2C2}"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347302" cy="2276410"/>
                        </a:xfrm>
                        <a:prstGeom prst="rect">
                          <a:avLst/>
                        </a:prstGeom>
                      </p166:spPr>
                    </pslz:zmPr>
                  </pslz:sldZmObj>
                </pslz:sldZm>
              </a:graphicData>
            </a:graphic>
          </p:graphicFrame>
        </mc:Choice>
        <mc:Fallback>
          <p:pic>
            <p:nvPicPr>
              <p:cNvPr id="34" name="Slide Zoom 33">
                <a:hlinkClick r:id="rId9" action="ppaction://hlinksldjump"/>
                <a:extLst>
                  <a:ext uri="{FF2B5EF4-FFF2-40B4-BE49-F238E27FC236}">
                    <a16:creationId xmlns:a16="http://schemas.microsoft.com/office/drawing/2014/main" id="{BCAE84D1-4B5D-CD63-C48E-39794B91692C}"/>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526698" y="3991750"/>
                <a:ext cx="2347302" cy="2276410"/>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6" name="Slide Zoom 35">
                <a:extLst>
                  <a:ext uri="{FF2B5EF4-FFF2-40B4-BE49-F238E27FC236}">
                    <a16:creationId xmlns:a16="http://schemas.microsoft.com/office/drawing/2014/main" id="{D8A16F0E-5988-4AD6-AF9B-C8B624EB89B7}"/>
                  </a:ext>
                </a:extLst>
              </p:cNvPr>
              <p:cNvGraphicFramePr>
                <a:graphicFrameLocks noChangeAspect="1"/>
              </p:cNvGraphicFramePr>
              <p:nvPr>
                <p:extLst>
                  <p:ext uri="{D42A27DB-BD31-4B8C-83A1-F6EECF244321}">
                    <p14:modId xmlns:p14="http://schemas.microsoft.com/office/powerpoint/2010/main" val="968563304"/>
                  </p:ext>
                </p:extLst>
              </p:nvPr>
            </p:nvGraphicFramePr>
            <p:xfrm>
              <a:off x="8372160" y="701191"/>
              <a:ext cx="3174215" cy="2837160"/>
            </p:xfrm>
            <a:graphic>
              <a:graphicData uri="http://schemas.microsoft.com/office/powerpoint/2016/slidezoom">
                <pslz:sldZm>
                  <pslz:sldZmObj sldId="268" cId="3369869190">
                    <pslz:zmPr id="{A92FE60C-833E-4447-9A7B-6139F2F60D4E}"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174215" cy="2837160"/>
                        </a:xfrm>
                        <a:prstGeom prst="rect">
                          <a:avLst/>
                        </a:prstGeom>
                      </p166:spPr>
                    </pslz:zmPr>
                  </pslz:sldZmObj>
                </pslz:sldZm>
              </a:graphicData>
            </a:graphic>
          </p:graphicFrame>
        </mc:Choice>
        <mc:Fallback>
          <p:pic>
            <p:nvPicPr>
              <p:cNvPr id="36" name="Slide Zoom 35">
                <a:hlinkClick r:id="rId11" action="ppaction://hlinksldjump"/>
                <a:extLst>
                  <a:ext uri="{FF2B5EF4-FFF2-40B4-BE49-F238E27FC236}">
                    <a16:creationId xmlns:a16="http://schemas.microsoft.com/office/drawing/2014/main" id="{D8A16F0E-5988-4AD6-AF9B-C8B624EB89B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372160" y="701191"/>
                <a:ext cx="3174215" cy="2837160"/>
              </a:xfrm>
              <a:prstGeom prst="rect">
                <a:avLst/>
              </a:prstGeom>
            </p:spPr>
          </p:pic>
        </mc:Fallback>
      </mc:AlternateContent>
    </p:spTree>
    <p:extLst>
      <p:ext uri="{BB962C8B-B14F-4D97-AF65-F5344CB8AC3E}">
        <p14:creationId xmlns:p14="http://schemas.microsoft.com/office/powerpoint/2010/main" val="14880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BC88E-A7EE-1AD8-8A20-BD1BD1D841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C87209-F8A2-E85B-D992-8F2C48EA67F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5000" contrast="20000"/>
                    </a14:imgEffect>
                  </a14:imgLayer>
                </a14:imgProps>
              </a:ext>
              <a:ext uri="{28A0092B-C50C-407E-A947-70E740481C1C}">
                <a14:useLocalDpi xmlns:a14="http://schemas.microsoft.com/office/drawing/2010/main" val="0"/>
              </a:ext>
            </a:extLst>
          </a:blip>
          <a:srcRect l="834" t="792" r="-228"/>
          <a:stretch/>
        </p:blipFill>
        <p:spPr>
          <a:xfrm>
            <a:off x="0" y="0"/>
            <a:ext cx="12451096" cy="7101490"/>
          </a:xfrm>
          <a:prstGeom prst="rect">
            <a:avLst/>
          </a:prstGeom>
          <a:solidFill>
            <a:schemeClr val="bg1">
              <a:alpha val="50000"/>
            </a:schemeClr>
          </a:solidFill>
        </p:spPr>
      </p:pic>
      <p:cxnSp>
        <p:nvCxnSpPr>
          <p:cNvPr id="8" name="Straight Connector 7">
            <a:extLst>
              <a:ext uri="{FF2B5EF4-FFF2-40B4-BE49-F238E27FC236}">
                <a16:creationId xmlns:a16="http://schemas.microsoft.com/office/drawing/2014/main" id="{802CBAC8-8B7E-233D-3E27-ACD31F29C5C0}"/>
              </a:ext>
            </a:extLst>
          </p:cNvPr>
          <p:cNvCxnSpPr>
            <a:cxnSpLocks/>
          </p:cNvCxnSpPr>
          <p:nvPr/>
        </p:nvCxnSpPr>
        <p:spPr>
          <a:xfrm flipH="1">
            <a:off x="2312890" y="2381363"/>
            <a:ext cx="891643" cy="12714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119880B-A230-2496-A4AA-44D0BD0D5741}"/>
              </a:ext>
            </a:extLst>
          </p:cNvPr>
          <p:cNvCxnSpPr>
            <a:cxnSpLocks/>
          </p:cNvCxnSpPr>
          <p:nvPr/>
        </p:nvCxnSpPr>
        <p:spPr>
          <a:xfrm flipH="1" flipV="1">
            <a:off x="4931227" y="2520309"/>
            <a:ext cx="759364" cy="16319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7204A1-586F-31C8-90D7-65FE550CD218}"/>
              </a:ext>
            </a:extLst>
          </p:cNvPr>
          <p:cNvCxnSpPr>
            <a:cxnSpLocks/>
          </p:cNvCxnSpPr>
          <p:nvPr/>
        </p:nvCxnSpPr>
        <p:spPr>
          <a:xfrm flipH="1">
            <a:off x="6827707" y="2707451"/>
            <a:ext cx="1190535" cy="150801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F6FE2F-A22F-BE35-2013-7326B8543B7E}"/>
              </a:ext>
            </a:extLst>
          </p:cNvPr>
          <p:cNvCxnSpPr>
            <a:cxnSpLocks/>
          </p:cNvCxnSpPr>
          <p:nvPr/>
        </p:nvCxnSpPr>
        <p:spPr>
          <a:xfrm flipH="1" flipV="1">
            <a:off x="9722744" y="2798544"/>
            <a:ext cx="759364" cy="16319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B4FFA6B4-2A7E-804F-5118-E1AB626E2AA1}"/>
                  </a:ext>
                </a:extLst>
              </p:cNvPr>
              <p:cNvGraphicFramePr>
                <a:graphicFrameLocks noChangeAspect="1"/>
              </p:cNvGraphicFramePr>
              <p:nvPr>
                <p:extLst>
                  <p:ext uri="{D42A27DB-BD31-4B8C-83A1-F6EECF244321}">
                    <p14:modId xmlns:p14="http://schemas.microsoft.com/office/powerpoint/2010/main" val="2687016449"/>
                  </p:ext>
                </p:extLst>
              </p:nvPr>
            </p:nvGraphicFramePr>
            <p:xfrm>
              <a:off x="496332" y="3461457"/>
              <a:ext cx="2590421" cy="2512186"/>
            </p:xfrm>
            <a:graphic>
              <a:graphicData uri="http://schemas.microsoft.com/office/powerpoint/2016/slidezoom">
                <pslz:sldZm>
                  <pslz:sldZmObj sldId="269" cId="2673554860">
                    <pslz:zmPr id="{443DFF69-904D-4388-9B2C-9355A44ED9B2}"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90421" cy="2512186"/>
                        </a:xfrm>
                        <a:prstGeom prst="rect">
                          <a:avLst/>
                        </a:prstGeom>
                      </p166:spPr>
                    </pslz:zmPr>
                  </pslz:sldZmObj>
                </pslz:sldZm>
              </a:graphicData>
            </a:graphic>
          </p:graphicFrame>
        </mc:Choice>
        <mc:Fallback>
          <p:pic>
            <p:nvPicPr>
              <p:cNvPr id="32" name="Slide Zoom 31">
                <a:hlinkClick r:id="rId5" action="ppaction://hlinksldjump"/>
                <a:extLst>
                  <a:ext uri="{FF2B5EF4-FFF2-40B4-BE49-F238E27FC236}">
                    <a16:creationId xmlns:a16="http://schemas.microsoft.com/office/drawing/2014/main" id="{B4FFA6B4-2A7E-804F-5118-E1AB626E2AA1}"/>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496332" y="3461457"/>
                <a:ext cx="2590421" cy="2512186"/>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4" name="Slide Zoom 33">
                <a:extLst>
                  <a:ext uri="{FF2B5EF4-FFF2-40B4-BE49-F238E27FC236}">
                    <a16:creationId xmlns:a16="http://schemas.microsoft.com/office/drawing/2014/main" id="{7CAF8F19-316A-CA03-256B-A93E4780BFF1}"/>
                  </a:ext>
                </a:extLst>
              </p:cNvPr>
              <p:cNvGraphicFramePr>
                <a:graphicFrameLocks noChangeAspect="1"/>
              </p:cNvGraphicFramePr>
              <p:nvPr>
                <p:extLst>
                  <p:ext uri="{D42A27DB-BD31-4B8C-83A1-F6EECF244321}">
                    <p14:modId xmlns:p14="http://schemas.microsoft.com/office/powerpoint/2010/main" val="1302580113"/>
                  </p:ext>
                </p:extLst>
              </p:nvPr>
            </p:nvGraphicFramePr>
            <p:xfrm>
              <a:off x="2888725" y="344913"/>
              <a:ext cx="2542699" cy="2498090"/>
            </p:xfrm>
            <a:graphic>
              <a:graphicData uri="http://schemas.microsoft.com/office/powerpoint/2016/slidezoom">
                <pslz:sldZm>
                  <pslz:sldZmObj sldId="272" cId="2671422117">
                    <pslz:zmPr id="{205C697B-AF9D-4A1A-AB66-154479273507}"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542699" cy="2498090"/>
                        </a:xfrm>
                        <a:prstGeom prst="rect">
                          <a:avLst/>
                        </a:prstGeom>
                      </p166:spPr>
                    </pslz:zmPr>
                  </pslz:sldZmObj>
                </pslz:sldZm>
              </a:graphicData>
            </a:graphic>
          </p:graphicFrame>
        </mc:Choice>
        <mc:Fallback>
          <p:pic>
            <p:nvPicPr>
              <p:cNvPr id="34" name="Slide Zoom 33">
                <a:hlinkClick r:id="rId7" action="ppaction://hlinksldjump"/>
                <a:extLst>
                  <a:ext uri="{FF2B5EF4-FFF2-40B4-BE49-F238E27FC236}">
                    <a16:creationId xmlns:a16="http://schemas.microsoft.com/office/drawing/2014/main" id="{7CAF8F19-316A-CA03-256B-A93E4780BFF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888725" y="344913"/>
                <a:ext cx="2542699" cy="2498090"/>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6" name="Slide Zoom 35">
                <a:extLst>
                  <a:ext uri="{FF2B5EF4-FFF2-40B4-BE49-F238E27FC236}">
                    <a16:creationId xmlns:a16="http://schemas.microsoft.com/office/drawing/2014/main" id="{18769C82-3B70-7662-257C-E9BF27D14CAB}"/>
                  </a:ext>
                </a:extLst>
              </p:cNvPr>
              <p:cNvGraphicFramePr>
                <a:graphicFrameLocks noChangeAspect="1"/>
              </p:cNvGraphicFramePr>
              <p:nvPr>
                <p:extLst>
                  <p:ext uri="{D42A27DB-BD31-4B8C-83A1-F6EECF244321}">
                    <p14:modId xmlns:p14="http://schemas.microsoft.com/office/powerpoint/2010/main" val="2036526296"/>
                  </p:ext>
                </p:extLst>
              </p:nvPr>
            </p:nvGraphicFramePr>
            <p:xfrm>
              <a:off x="4728828" y="4031406"/>
              <a:ext cx="2839237" cy="2753488"/>
            </p:xfrm>
            <a:graphic>
              <a:graphicData uri="http://schemas.microsoft.com/office/powerpoint/2016/slidezoom">
                <pslz:sldZm>
                  <pslz:sldZmObj sldId="273" cId="3313248699">
                    <pslz:zmPr id="{5F528B00-422B-4FC1-9B92-0C74B2D10499}"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839237" cy="2753488"/>
                        </a:xfrm>
                        <a:prstGeom prst="rect">
                          <a:avLst/>
                        </a:prstGeom>
                      </p166:spPr>
                    </pslz:zmPr>
                  </pslz:sldZmObj>
                </pslz:sldZm>
              </a:graphicData>
            </a:graphic>
          </p:graphicFrame>
        </mc:Choice>
        <mc:Fallback>
          <p:pic>
            <p:nvPicPr>
              <p:cNvPr id="36" name="Slide Zoom 35">
                <a:hlinkClick r:id="rId9" action="ppaction://hlinksldjump"/>
                <a:extLst>
                  <a:ext uri="{FF2B5EF4-FFF2-40B4-BE49-F238E27FC236}">
                    <a16:creationId xmlns:a16="http://schemas.microsoft.com/office/drawing/2014/main" id="{18769C82-3B70-7662-257C-E9BF27D14CA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728828" y="4031406"/>
                <a:ext cx="2839237" cy="2753488"/>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8" name="Slide Zoom 37">
                <a:extLst>
                  <a:ext uri="{FF2B5EF4-FFF2-40B4-BE49-F238E27FC236}">
                    <a16:creationId xmlns:a16="http://schemas.microsoft.com/office/drawing/2014/main" id="{C8F12E5C-B3DC-E8D6-1226-3BFF06529A72}"/>
                  </a:ext>
                </a:extLst>
              </p:cNvPr>
              <p:cNvGraphicFramePr>
                <a:graphicFrameLocks noChangeAspect="1"/>
              </p:cNvGraphicFramePr>
              <p:nvPr>
                <p:extLst>
                  <p:ext uri="{D42A27DB-BD31-4B8C-83A1-F6EECF244321}">
                    <p14:modId xmlns:p14="http://schemas.microsoft.com/office/powerpoint/2010/main" val="1832818861"/>
                  </p:ext>
                </p:extLst>
              </p:nvPr>
            </p:nvGraphicFramePr>
            <p:xfrm>
              <a:off x="7630065" y="758326"/>
              <a:ext cx="2527075" cy="2258737"/>
            </p:xfrm>
            <a:graphic>
              <a:graphicData uri="http://schemas.microsoft.com/office/powerpoint/2016/slidezoom">
                <pslz:sldZm>
                  <pslz:sldZmObj sldId="274" cId="1186661916">
                    <pslz:zmPr id="{1915D8AB-7ACE-4C41-8C54-24F008E6E96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527075" cy="2258737"/>
                        </a:xfrm>
                        <a:prstGeom prst="rect">
                          <a:avLst/>
                        </a:prstGeom>
                      </p166:spPr>
                    </pslz:zmPr>
                  </pslz:sldZmObj>
                </pslz:sldZm>
              </a:graphicData>
            </a:graphic>
          </p:graphicFrame>
        </mc:Choice>
        <mc:Fallback>
          <p:pic>
            <p:nvPicPr>
              <p:cNvPr id="38" name="Slide Zoom 37">
                <a:hlinkClick r:id="rId11" action="ppaction://hlinksldjump"/>
                <a:extLst>
                  <a:ext uri="{FF2B5EF4-FFF2-40B4-BE49-F238E27FC236}">
                    <a16:creationId xmlns:a16="http://schemas.microsoft.com/office/drawing/2014/main" id="{C8F12E5C-B3DC-E8D6-1226-3BFF06529A72}"/>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7630065" y="758326"/>
                <a:ext cx="2527075" cy="2258737"/>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40" name="Slide Zoom 39">
                <a:extLst>
                  <a:ext uri="{FF2B5EF4-FFF2-40B4-BE49-F238E27FC236}">
                    <a16:creationId xmlns:a16="http://schemas.microsoft.com/office/drawing/2014/main" id="{3CA8E22A-78B3-6D7C-021A-9DE761692C65}"/>
                  </a:ext>
                </a:extLst>
              </p:cNvPr>
              <p:cNvGraphicFramePr>
                <a:graphicFrameLocks noChangeAspect="1"/>
              </p:cNvGraphicFramePr>
              <p:nvPr>
                <p:extLst>
                  <p:ext uri="{D42A27DB-BD31-4B8C-83A1-F6EECF244321}">
                    <p14:modId xmlns:p14="http://schemas.microsoft.com/office/powerpoint/2010/main" val="2003392908"/>
                  </p:ext>
                </p:extLst>
              </p:nvPr>
            </p:nvGraphicFramePr>
            <p:xfrm>
              <a:off x="9352765" y="4348594"/>
              <a:ext cx="2527076" cy="2509406"/>
            </p:xfrm>
            <a:graphic>
              <a:graphicData uri="http://schemas.microsoft.com/office/powerpoint/2016/slidezoom">
                <pslz:sldZm>
                  <pslz:sldZmObj sldId="276" cId="1463832831">
                    <pslz:zmPr id="{305D4B29-9667-4430-9E68-206B76E5D154}"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7076" cy="2509406"/>
                        </a:xfrm>
                        <a:prstGeom prst="rect">
                          <a:avLst/>
                        </a:prstGeom>
                      </p166:spPr>
                    </pslz:zmPr>
                  </pslz:sldZmObj>
                </pslz:sldZm>
              </a:graphicData>
            </a:graphic>
          </p:graphicFrame>
        </mc:Choice>
        <mc:Fallback>
          <p:pic>
            <p:nvPicPr>
              <p:cNvPr id="40" name="Slide Zoom 39">
                <a:hlinkClick r:id="rId13" action="ppaction://hlinksldjump"/>
                <a:extLst>
                  <a:ext uri="{FF2B5EF4-FFF2-40B4-BE49-F238E27FC236}">
                    <a16:creationId xmlns:a16="http://schemas.microsoft.com/office/drawing/2014/main" id="{3CA8E22A-78B3-6D7C-021A-9DE761692C65}"/>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9352765" y="4348594"/>
                <a:ext cx="2527076" cy="2509406"/>
              </a:xfrm>
              <a:prstGeom prst="rect">
                <a:avLst/>
              </a:prstGeom>
            </p:spPr>
          </p:pic>
        </mc:Fallback>
      </mc:AlternateContent>
    </p:spTree>
    <p:extLst>
      <p:ext uri="{BB962C8B-B14F-4D97-AF65-F5344CB8AC3E}">
        <p14:creationId xmlns:p14="http://schemas.microsoft.com/office/powerpoint/2010/main" val="141680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02C3CE-DA5E-0B7B-F13C-B7D4B2E23A34}"/>
              </a:ext>
            </a:extLst>
          </p:cNvPr>
          <p:cNvSpPr/>
          <p:nvPr/>
        </p:nvSpPr>
        <p:spPr>
          <a:xfrm>
            <a:off x="886302" y="1427665"/>
            <a:ext cx="4274978" cy="4318550"/>
          </a:xfrm>
          <a:prstGeom prst="ellipse">
            <a:avLst/>
          </a:prstGeom>
          <a:solidFill>
            <a:schemeClr val="accent1">
              <a:alpha val="7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ln>
                <a:solidFill>
                  <a:schemeClr val="tx1"/>
                </a:solidFill>
              </a:ln>
            </a:endParaRPr>
          </a:p>
          <a:p>
            <a:pPr algn="ctr"/>
            <a:endParaRPr lang="en-US" sz="4000" b="1" dirty="0">
              <a:ln>
                <a:solidFill>
                  <a:schemeClr val="tx1"/>
                </a:solidFill>
              </a:ln>
            </a:endParaRPr>
          </a:p>
          <a:p>
            <a:pPr algn="ctr"/>
            <a:r>
              <a:rPr lang="en-US" sz="4000" b="1" dirty="0">
                <a:ln>
                  <a:solidFill>
                    <a:schemeClr val="tx1"/>
                  </a:solidFill>
                </a:ln>
              </a:rPr>
              <a:t>HOOK-STORY</a:t>
            </a:r>
            <a:endParaRPr lang="en-IN" sz="4000" b="1" dirty="0">
              <a:ln>
                <a:solidFill>
                  <a:schemeClr val="tx1"/>
                </a:solidFill>
              </a:ln>
            </a:endParaRPr>
          </a:p>
        </p:txBody>
      </p:sp>
      <p:pic>
        <p:nvPicPr>
          <p:cNvPr id="3" name="Graphic 2" descr="Newspaper with solid fill">
            <a:extLst>
              <a:ext uri="{FF2B5EF4-FFF2-40B4-BE49-F238E27FC236}">
                <a16:creationId xmlns:a16="http://schemas.microsoft.com/office/drawing/2014/main" id="{672C9DDE-A8FB-A445-7919-26E735353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5891" y="1914987"/>
            <a:ext cx="1967309" cy="1967309"/>
          </a:xfrm>
          <a:prstGeom prst="rect">
            <a:avLst/>
          </a:prstGeom>
        </p:spPr>
      </p:pic>
      <p:cxnSp>
        <p:nvCxnSpPr>
          <p:cNvPr id="12" name="Straight Connector 11">
            <a:extLst>
              <a:ext uri="{FF2B5EF4-FFF2-40B4-BE49-F238E27FC236}">
                <a16:creationId xmlns:a16="http://schemas.microsoft.com/office/drawing/2014/main" id="{6403B445-F1F0-5D1B-8DB6-8ED25A853C87}"/>
              </a:ext>
            </a:extLst>
          </p:cNvPr>
          <p:cNvCxnSpPr>
            <a:cxnSpLocks/>
          </p:cNvCxnSpPr>
          <p:nvPr/>
        </p:nvCxnSpPr>
        <p:spPr>
          <a:xfrm flipH="1">
            <a:off x="5021147" y="1914987"/>
            <a:ext cx="1421044" cy="8461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648A58-158A-721A-90AB-E5C7131EFAA4}"/>
              </a:ext>
            </a:extLst>
          </p:cNvPr>
          <p:cNvCxnSpPr>
            <a:cxnSpLocks/>
          </p:cNvCxnSpPr>
          <p:nvPr/>
        </p:nvCxnSpPr>
        <p:spPr>
          <a:xfrm flipH="1" flipV="1">
            <a:off x="5161280" y="3882296"/>
            <a:ext cx="2744006" cy="76162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AA2204F8-B10C-95F8-B6A0-CE828FBED61A}"/>
                  </a:ext>
                </a:extLst>
              </p:cNvPr>
              <p:cNvGraphicFramePr>
                <a:graphicFrameLocks noChangeAspect="1"/>
              </p:cNvGraphicFramePr>
              <p:nvPr>
                <p:extLst>
                  <p:ext uri="{D42A27DB-BD31-4B8C-83A1-F6EECF244321}">
                    <p14:modId xmlns:p14="http://schemas.microsoft.com/office/powerpoint/2010/main" val="1060005405"/>
                  </p:ext>
                </p:extLst>
              </p:nvPr>
            </p:nvGraphicFramePr>
            <p:xfrm>
              <a:off x="6320869" y="155230"/>
              <a:ext cx="2589451" cy="2511507"/>
            </p:xfrm>
            <a:graphic>
              <a:graphicData uri="http://schemas.microsoft.com/office/powerpoint/2016/slidezoom">
                <pslz:sldZm>
                  <pslz:sldZmObj sldId="263" cId="1199874521">
                    <pslz:zmPr id="{D6EB7224-2E7D-44E0-ADC6-2AAE2119A3A4}"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89451" cy="2511507"/>
                        </a:xfrm>
                        <a:prstGeom prst="rect">
                          <a:avLst/>
                        </a:prstGeom>
                      </p166:spPr>
                    </pslz:zmPr>
                  </pslz:sldZmObj>
                </pslz:sldZm>
              </a:graphicData>
            </a:graphic>
          </p:graphicFrame>
        </mc:Choice>
        <mc:Fallback>
          <p:pic>
            <p:nvPicPr>
              <p:cNvPr id="5" name="Slide Zoom 4">
                <a:hlinkClick r:id="rId5" action="ppaction://hlinksldjump"/>
                <a:extLst>
                  <a:ext uri="{FF2B5EF4-FFF2-40B4-BE49-F238E27FC236}">
                    <a16:creationId xmlns:a16="http://schemas.microsoft.com/office/drawing/2014/main" id="{AA2204F8-B10C-95F8-B6A0-CE828FBED61A}"/>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320869" y="155230"/>
                <a:ext cx="2589451" cy="2511507"/>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0870947E-05E6-2FBC-F264-5DB62244BC8C}"/>
                  </a:ext>
                </a:extLst>
              </p:cNvPr>
              <p:cNvGraphicFramePr>
                <a:graphicFrameLocks noChangeAspect="1"/>
              </p:cNvGraphicFramePr>
              <p:nvPr>
                <p:extLst>
                  <p:ext uri="{D42A27DB-BD31-4B8C-83A1-F6EECF244321}">
                    <p14:modId xmlns:p14="http://schemas.microsoft.com/office/powerpoint/2010/main" val="4223195234"/>
                  </p:ext>
                </p:extLst>
              </p:nvPr>
            </p:nvGraphicFramePr>
            <p:xfrm>
              <a:off x="7723102" y="4040407"/>
              <a:ext cx="2380995" cy="2309326"/>
            </p:xfrm>
            <a:graphic>
              <a:graphicData uri="http://schemas.microsoft.com/office/powerpoint/2016/slidezoom">
                <pslz:sldZm>
                  <pslz:sldZmObj sldId="264" cId="3572886335">
                    <pslz:zmPr id="{79853A77-1A0D-4E17-A2D1-6668DBC7DBA8}"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380995" cy="2309326"/>
                        </a:xfrm>
                        <a:prstGeom prst="rect">
                          <a:avLst/>
                        </a:prstGeom>
                      </p166:spPr>
                    </pslz:zmPr>
                  </pslz:sldZmObj>
                </pslz:sldZm>
              </a:graphicData>
            </a:graphic>
          </p:graphicFrame>
        </mc:Choice>
        <mc:Fallback>
          <p:pic>
            <p:nvPicPr>
              <p:cNvPr id="7" name="Slide Zoom 6">
                <a:hlinkClick r:id="rId7" action="ppaction://hlinksldjump"/>
                <a:extLst>
                  <a:ext uri="{FF2B5EF4-FFF2-40B4-BE49-F238E27FC236}">
                    <a16:creationId xmlns:a16="http://schemas.microsoft.com/office/drawing/2014/main" id="{0870947E-05E6-2FBC-F264-5DB62244BC8C}"/>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723102" y="4040407"/>
                <a:ext cx="2380995" cy="2309326"/>
              </a:xfrm>
              <a:prstGeom prst="rect">
                <a:avLst/>
              </a:prstGeom>
            </p:spPr>
          </p:pic>
        </mc:Fallback>
      </mc:AlternateContent>
    </p:spTree>
    <p:extLst>
      <p:ext uri="{BB962C8B-B14F-4D97-AF65-F5344CB8AC3E}">
        <p14:creationId xmlns:p14="http://schemas.microsoft.com/office/powerpoint/2010/main" val="41425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655A3-2CD0-4546-D6D9-9347CD73D3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781" b="781"/>
          <a:stretch/>
        </p:blipFill>
        <p:spPr>
          <a:xfrm>
            <a:off x="0" y="3628"/>
            <a:ext cx="12192000" cy="6858000"/>
          </a:xfrm>
          <a:prstGeom prst="rect">
            <a:avLst/>
          </a:prstGeom>
        </p:spPr>
      </p:pic>
      <p:sp>
        <p:nvSpPr>
          <p:cNvPr id="4" name="Rectangle: Rounded Corners 3">
            <a:extLst>
              <a:ext uri="{FF2B5EF4-FFF2-40B4-BE49-F238E27FC236}">
                <a16:creationId xmlns:a16="http://schemas.microsoft.com/office/drawing/2014/main" id="{8C715EA4-E701-26C2-EE46-D532E90DCE44}"/>
              </a:ext>
            </a:extLst>
          </p:cNvPr>
          <p:cNvSpPr/>
          <p:nvPr/>
        </p:nvSpPr>
        <p:spPr>
          <a:xfrm>
            <a:off x="1417320" y="772160"/>
            <a:ext cx="9357360" cy="5638800"/>
          </a:xfrm>
          <a:prstGeom prst="roundRect">
            <a:avLst/>
          </a:prstGeom>
          <a:solidFill>
            <a:schemeClr val="bg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3">
            <a:extLst>
              <a:ext uri="{FF2B5EF4-FFF2-40B4-BE49-F238E27FC236}">
                <a16:creationId xmlns:a16="http://schemas.microsoft.com/office/drawing/2014/main" id="{FD15350A-929D-A5A9-F666-28C02725FB79}"/>
              </a:ext>
            </a:extLst>
          </p:cNvPr>
          <p:cNvSpPr>
            <a:spLocks noChangeArrowheads="1"/>
          </p:cNvSpPr>
          <p:nvPr/>
        </p:nvSpPr>
        <p:spPr bwMode="auto">
          <a:xfrm>
            <a:off x="2153920" y="1001314"/>
            <a:ext cx="8554720"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chemeClr val="bg2">
                    <a:lumMod val="10000"/>
                  </a:schemeClr>
                </a:solidFill>
                <a:effectLst/>
                <a:latin typeface="Arial" panose="020B0604020202020204" pitchFamily="34" charset="0"/>
              </a:rPr>
              <a:t>Key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sng" strike="noStrike" cap="none" normalizeH="0" baseline="0" dirty="0">
              <a:ln>
                <a:noFill/>
              </a:ln>
              <a:solidFill>
                <a:schemeClr val="bg2">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Retail chain inventory management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Balance between stock levels and demand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Headphones sales example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Problems: overstocking and stockouts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Use of analytics to predict demand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Optimization techniques: linear programming, mixed-integer programming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Reduced costs and ensured right stock levels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Avoided overstocking and understocking </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2400" b="1" i="0" u="none" strike="noStrike" cap="none" normalizeH="0" baseline="0" dirty="0">
                <a:ln>
                  <a:noFill/>
                </a:ln>
                <a:solidFill>
                  <a:schemeClr val="bg2">
                    <a:lumMod val="10000"/>
                  </a:schemeClr>
                </a:solidFill>
                <a:effectLst/>
                <a:latin typeface="Arial" panose="020B0604020202020204" pitchFamily="34" charset="0"/>
              </a:rPr>
              <a:t>Improved sales, customer satisfaction, and profitability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bg2">
                  <a:lumMod val="10000"/>
                </a:schemeClr>
              </a:solidFill>
              <a:effectLst/>
              <a:latin typeface="Arial" panose="020B0604020202020204" pitchFamily="34" charset="0"/>
            </a:endParaRPr>
          </a:p>
        </p:txBody>
      </p:sp>
    </p:spTree>
    <p:extLst>
      <p:ext uri="{BB962C8B-B14F-4D97-AF65-F5344CB8AC3E}">
        <p14:creationId xmlns:p14="http://schemas.microsoft.com/office/powerpoint/2010/main" val="119987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1E14-EF5E-FFA7-0C44-9319A1C97A7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CB43D0-6406-154B-6733-FC51C5DADA4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781" b="781"/>
          <a:stretch/>
        </p:blipFill>
        <p:spPr>
          <a:xfrm>
            <a:off x="0" y="3628"/>
            <a:ext cx="12192000" cy="6858000"/>
          </a:xfrm>
          <a:prstGeom prst="rect">
            <a:avLst/>
          </a:prstGeom>
        </p:spPr>
      </p:pic>
      <p:sp>
        <p:nvSpPr>
          <p:cNvPr id="4" name="Rectangle: Rounded Corners 3">
            <a:extLst>
              <a:ext uri="{FF2B5EF4-FFF2-40B4-BE49-F238E27FC236}">
                <a16:creationId xmlns:a16="http://schemas.microsoft.com/office/drawing/2014/main" id="{D235F793-5ED9-33C8-F3FF-0A77CA94A9D0}"/>
              </a:ext>
            </a:extLst>
          </p:cNvPr>
          <p:cNvSpPr/>
          <p:nvPr/>
        </p:nvSpPr>
        <p:spPr>
          <a:xfrm>
            <a:off x="1417320" y="772160"/>
            <a:ext cx="9357360" cy="5638800"/>
          </a:xfrm>
          <a:prstGeom prst="roundRect">
            <a:avLst/>
          </a:prstGeom>
          <a:solidFill>
            <a:schemeClr val="bg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2743A8E1-71E4-3441-3ED0-699827003B77}"/>
              </a:ext>
            </a:extLst>
          </p:cNvPr>
          <p:cNvSpPr>
            <a:spLocks noChangeArrowheads="1"/>
          </p:cNvSpPr>
          <p:nvPr/>
        </p:nvSpPr>
        <p:spPr bwMode="auto">
          <a:xfrm>
            <a:off x="2113280" y="1358097"/>
            <a:ext cx="7955280" cy="4893647"/>
          </a:xfrm>
          <a:prstGeom prst="rect">
            <a:avLst/>
          </a:prstGeom>
          <a:noFill/>
          <a:ln>
            <a:noFill/>
          </a:ln>
          <a:effectLst>
            <a:outerShdw blurRad="787400" dist="35921" dir="2700000" algn="ctr" rotWithShape="0">
              <a:schemeClr val="accent4">
                <a:lumMod val="40000"/>
                <a:lumOff val="60000"/>
                <a:alpha val="64000"/>
              </a:schemeClr>
            </a:outer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Perfect Availability</a:t>
            </a:r>
            <a:r>
              <a:rPr kumimoji="0" lang="en-US" altLang="en-US" sz="2400" b="0" i="0" u="none" strike="noStrike" cap="none" normalizeH="0" baseline="0" dirty="0">
                <a:ln>
                  <a:noFill/>
                </a:ln>
                <a:solidFill>
                  <a:schemeClr val="tx1"/>
                </a:solidFill>
                <a:effectLst/>
                <a:latin typeface="Arial" panose="020B0604020202020204" pitchFamily="34" charset="0"/>
              </a:rPr>
              <a:t>: Imagine a store where products are always available when needed.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Arial" panose="020B0604020202020204" pitchFamily="34" charset="0"/>
              </a:rPr>
              <a:t>Demand Prediction</a:t>
            </a:r>
            <a:r>
              <a:rPr kumimoji="0" lang="en-US" altLang="en-US" sz="2400" b="0" i="0" u="none" strike="noStrike" cap="none" normalizeH="0" baseline="0" dirty="0">
                <a:ln>
                  <a:noFill/>
                </a:ln>
                <a:solidFill>
                  <a:schemeClr val="tx1"/>
                </a:solidFill>
                <a:effectLst/>
                <a:latin typeface="Arial" panose="020B0604020202020204" pitchFamily="34" charset="0"/>
              </a:rPr>
              <a:t>: Use data to predict demand in real-time.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Arial" panose="020B0604020202020204" pitchFamily="34" charset="0"/>
              </a:rPr>
              <a:t>Inventory Optimization</a:t>
            </a:r>
            <a:r>
              <a:rPr kumimoji="0" lang="en-US" altLang="en-US" sz="2400" b="0" i="0" u="none" strike="noStrike" cap="none" normalizeH="0" baseline="0" dirty="0">
                <a:ln>
                  <a:noFill/>
                </a:ln>
                <a:solidFill>
                  <a:schemeClr val="tx1"/>
                </a:solidFill>
                <a:effectLst/>
                <a:latin typeface="Arial" panose="020B0604020202020204" pitchFamily="34" charset="0"/>
              </a:rPr>
              <a:t>: Maintain the right stock—no overstock or shortages.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Arial" panose="020B0604020202020204" pitchFamily="34" charset="0"/>
              </a:rPr>
              <a:t>Cost Efficiency</a:t>
            </a:r>
            <a:r>
              <a:rPr kumimoji="0" lang="en-US" altLang="en-US" sz="2400" b="0" i="0" u="none" strike="noStrike" cap="none" normalizeH="0" baseline="0" dirty="0">
                <a:ln>
                  <a:noFill/>
                </a:ln>
                <a:solidFill>
                  <a:schemeClr val="tx1"/>
                </a:solidFill>
                <a:effectLst/>
                <a:latin typeface="Arial" panose="020B0604020202020204" pitchFamily="34" charset="0"/>
              </a:rPr>
              <a:t>: Reduce inventory costs while increasing profits.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Arial" panose="020B0604020202020204" pitchFamily="34" charset="0"/>
              </a:rPr>
              <a:t>Customer Satisfaction</a:t>
            </a:r>
            <a:r>
              <a:rPr kumimoji="0" lang="en-US" altLang="en-US" sz="2400" b="0" i="0" u="none" strike="noStrike" cap="none" normalizeH="0" baseline="0" dirty="0">
                <a:ln>
                  <a:noFill/>
                </a:ln>
                <a:solidFill>
                  <a:schemeClr val="tx1"/>
                </a:solidFill>
                <a:effectLst/>
                <a:latin typeface="Arial" panose="020B0604020202020204" pitchFamily="34" charset="0"/>
              </a:rPr>
              <a:t>: Ensure customers always find what they need.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latin typeface="Arial" panose="020B0604020202020204" pitchFamily="34" charset="0"/>
              </a:rPr>
              <a:t>Data &amp; Tools</a:t>
            </a:r>
            <a:r>
              <a:rPr kumimoji="0" lang="en-US" altLang="en-US" sz="2400" b="0" i="0" u="none" strike="noStrike" cap="none" normalizeH="0" baseline="0" dirty="0">
                <a:ln>
                  <a:noFill/>
                </a:ln>
                <a:solidFill>
                  <a:schemeClr val="tx1"/>
                </a:solidFill>
                <a:effectLst/>
                <a:latin typeface="Arial" panose="020B0604020202020204" pitchFamily="34" charset="0"/>
              </a:rPr>
              <a:t>: Leverage data analytics and optimization techniques for smart inventory management.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288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BC8C0DF-F3FD-1843-0739-5D70047847A4}"/>
              </a:ext>
            </a:extLst>
          </p:cNvPr>
          <p:cNvSpPr/>
          <p:nvPr/>
        </p:nvSpPr>
        <p:spPr>
          <a:xfrm>
            <a:off x="1289191" y="1807951"/>
            <a:ext cx="2669966" cy="2579223"/>
          </a:xfrm>
          <a:prstGeom prst="ellipse">
            <a:avLst/>
          </a:prstGeom>
          <a:solidFill>
            <a:schemeClr val="bg2">
              <a:lumMod val="25000"/>
              <a:alpha val="78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p>
          <a:p>
            <a:pPr algn="ctr"/>
            <a:endParaRPr lang="en-US" sz="2200" b="1" dirty="0"/>
          </a:p>
          <a:p>
            <a:pPr algn="ctr"/>
            <a:r>
              <a:rPr lang="en-US" sz="2200" b="1" dirty="0"/>
              <a:t>OBJECTIVE</a:t>
            </a:r>
            <a:endParaRPr lang="en-IN" sz="2200" b="1" dirty="0"/>
          </a:p>
        </p:txBody>
      </p:sp>
      <p:pic>
        <p:nvPicPr>
          <p:cNvPr id="3" name="Graphic 2" descr="Target with solid fill">
            <a:extLst>
              <a:ext uri="{FF2B5EF4-FFF2-40B4-BE49-F238E27FC236}">
                <a16:creationId xmlns:a16="http://schemas.microsoft.com/office/drawing/2014/main" id="{FBDD32DA-7EF5-A43C-95A6-02C96CC50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1846" y="2296650"/>
            <a:ext cx="847608" cy="847608"/>
          </a:xfrm>
          <a:prstGeom prst="rect">
            <a:avLst/>
          </a:prstGeom>
        </p:spPr>
      </p:pic>
      <p:sp>
        <p:nvSpPr>
          <p:cNvPr id="4" name="Rectangle: Rounded Corners 3">
            <a:extLst>
              <a:ext uri="{FF2B5EF4-FFF2-40B4-BE49-F238E27FC236}">
                <a16:creationId xmlns:a16="http://schemas.microsoft.com/office/drawing/2014/main" id="{07B17FD9-EB5B-0CC8-AB33-A886E9075318}"/>
              </a:ext>
            </a:extLst>
          </p:cNvPr>
          <p:cNvSpPr/>
          <p:nvPr/>
        </p:nvSpPr>
        <p:spPr>
          <a:xfrm>
            <a:off x="5048656" y="963042"/>
            <a:ext cx="6110812" cy="4913758"/>
          </a:xfrm>
          <a:prstGeom prst="roundRect">
            <a:avLst/>
          </a:prstGeom>
          <a:solidFill>
            <a:schemeClr val="bg1">
              <a:lumMod val="6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cxnSp>
        <p:nvCxnSpPr>
          <p:cNvPr id="7" name="Straight Connector 6">
            <a:extLst>
              <a:ext uri="{FF2B5EF4-FFF2-40B4-BE49-F238E27FC236}">
                <a16:creationId xmlns:a16="http://schemas.microsoft.com/office/drawing/2014/main" id="{ED7624C5-BF8D-CFD1-0AA8-78B24E4D0458}"/>
              </a:ext>
            </a:extLst>
          </p:cNvPr>
          <p:cNvCxnSpPr>
            <a:cxnSpLocks/>
          </p:cNvCxnSpPr>
          <p:nvPr/>
        </p:nvCxnSpPr>
        <p:spPr>
          <a:xfrm flipH="1">
            <a:off x="3978613" y="2568102"/>
            <a:ext cx="1070043"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5363B-622B-552D-48E0-062A7EB2E362}"/>
              </a:ext>
            </a:extLst>
          </p:cNvPr>
          <p:cNvCxnSpPr>
            <a:cxnSpLocks/>
          </p:cNvCxnSpPr>
          <p:nvPr/>
        </p:nvCxnSpPr>
        <p:spPr>
          <a:xfrm flipH="1" flipV="1">
            <a:off x="3906951" y="3390089"/>
            <a:ext cx="1141705" cy="316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B9821EFB-90B1-B8A8-55D9-6770D14D60CF}"/>
              </a:ext>
            </a:extLst>
          </p:cNvPr>
          <p:cNvSpPr>
            <a:spLocks noChangeArrowheads="1"/>
          </p:cNvSpPr>
          <p:nvPr/>
        </p:nvSpPr>
        <p:spPr bwMode="auto">
          <a:xfrm>
            <a:off x="5593423" y="1786790"/>
            <a:ext cx="502920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Optimization Algorithms</a:t>
            </a:r>
            <a:r>
              <a:rPr kumimoji="0" lang="en-US" altLang="en-US" sz="1800" b="0" i="0" u="none" strike="noStrike" cap="none" normalizeH="0" baseline="0" dirty="0">
                <a:ln>
                  <a:noFill/>
                </a:ln>
                <a:solidFill>
                  <a:schemeClr val="tx1"/>
                </a:solidFill>
                <a:effectLst/>
                <a:latin typeface="Arial" panose="020B0604020202020204" pitchFamily="34" charset="0"/>
              </a:rPr>
              <a:t>: Use linear programming, integer programming, and mixed-integer programming to optimize inventory levels.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Impact Evaluation</a:t>
            </a:r>
            <a:r>
              <a:rPr kumimoji="0" lang="en-US" altLang="en-US" sz="1800" b="0" i="0" u="none" strike="noStrike" cap="none" normalizeH="0" baseline="0" dirty="0">
                <a:ln>
                  <a:noFill/>
                </a:ln>
                <a:solidFill>
                  <a:schemeClr val="tx1"/>
                </a:solidFill>
                <a:effectLst/>
                <a:latin typeface="Arial" panose="020B0604020202020204" pitchFamily="34" charset="0"/>
              </a:rPr>
              <a:t>: Assess the impact of changes in parameters like demand, lead time, and holding costs.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Key Metrics</a:t>
            </a:r>
            <a:r>
              <a:rPr kumimoji="0" lang="en-US" altLang="en-US" sz="1800" b="0" i="0" u="none" strike="noStrike" cap="none" normalizeH="0" baseline="0" dirty="0">
                <a:ln>
                  <a:noFill/>
                </a:ln>
                <a:solidFill>
                  <a:schemeClr val="tx1"/>
                </a:solidFill>
                <a:effectLst/>
                <a:latin typeface="Arial" panose="020B0604020202020204" pitchFamily="34" charset="0"/>
              </a:rPr>
              <a:t>: Evaluate the effectiveness of the solution using key metrics such as cost, revenue, and profit.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740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FADF806-8954-AE3F-94EE-D7E9238EDDEB}"/>
              </a:ext>
            </a:extLst>
          </p:cNvPr>
          <p:cNvSpPr/>
          <p:nvPr/>
        </p:nvSpPr>
        <p:spPr>
          <a:xfrm>
            <a:off x="5107763" y="807343"/>
            <a:ext cx="6355062" cy="4978386"/>
          </a:xfrm>
          <a:prstGeom prst="roundRect">
            <a:avLst/>
          </a:prstGeom>
          <a:solidFill>
            <a:schemeClr val="bg1">
              <a:lumMod val="95000"/>
              <a:alpha val="50000"/>
            </a:schemeClr>
          </a:solidFill>
          <a:effectLst>
            <a:outerShdw blurRad="1270000" dist="50800" dir="5400000" algn="ctr" rotWithShape="0">
              <a:schemeClr val="accent4">
                <a:alpha val="8000"/>
              </a:schemeClr>
            </a:outerShdw>
          </a:effectLst>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IN" sz="2000" b="1" dirty="0"/>
          </a:p>
        </p:txBody>
      </p:sp>
      <p:cxnSp>
        <p:nvCxnSpPr>
          <p:cNvPr id="3" name="Straight Connector 2">
            <a:extLst>
              <a:ext uri="{FF2B5EF4-FFF2-40B4-BE49-F238E27FC236}">
                <a16:creationId xmlns:a16="http://schemas.microsoft.com/office/drawing/2014/main" id="{29EDBF90-FA05-E985-6358-AD6680D94CCD}"/>
              </a:ext>
            </a:extLst>
          </p:cNvPr>
          <p:cNvCxnSpPr>
            <a:cxnSpLocks/>
          </p:cNvCxnSpPr>
          <p:nvPr/>
        </p:nvCxnSpPr>
        <p:spPr>
          <a:xfrm flipH="1">
            <a:off x="3958293" y="2568102"/>
            <a:ext cx="1141705" cy="31614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00C840F-7FEB-DBA9-2F3A-5F9B14DCF0E5}"/>
              </a:ext>
            </a:extLst>
          </p:cNvPr>
          <p:cNvCxnSpPr>
            <a:cxnSpLocks/>
          </p:cNvCxnSpPr>
          <p:nvPr/>
        </p:nvCxnSpPr>
        <p:spPr>
          <a:xfrm flipH="1" flipV="1">
            <a:off x="3954127" y="3464560"/>
            <a:ext cx="1153636" cy="32803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2059CE44-6E09-ACD0-30FB-12F5FB40C4CB}"/>
              </a:ext>
            </a:extLst>
          </p:cNvPr>
          <p:cNvSpPr/>
          <p:nvPr/>
        </p:nvSpPr>
        <p:spPr>
          <a:xfrm>
            <a:off x="1073767" y="1739525"/>
            <a:ext cx="2880360" cy="2854036"/>
          </a:xfrm>
          <a:prstGeom prst="ellipse">
            <a:avLst/>
          </a:prstGeom>
          <a:solidFill>
            <a:schemeClr val="accent1">
              <a:alpha val="7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dirty="0">
              <a:solidFill>
                <a:schemeClr val="tx1"/>
              </a:solidFill>
            </a:endParaRPr>
          </a:p>
          <a:p>
            <a:pPr algn="ctr"/>
            <a:endParaRPr lang="en-US" sz="2200" b="1" dirty="0">
              <a:solidFill>
                <a:schemeClr val="tx1"/>
              </a:solidFill>
            </a:endParaRPr>
          </a:p>
          <a:p>
            <a:pPr algn="ctr"/>
            <a:r>
              <a:rPr lang="en-US" sz="2200" b="1" dirty="0">
                <a:solidFill>
                  <a:schemeClr val="tx1"/>
                </a:solidFill>
              </a:rPr>
              <a:t>INTRODUCTION</a:t>
            </a:r>
            <a:endParaRPr lang="en-IN" sz="2200" b="1" dirty="0">
              <a:solidFill>
                <a:schemeClr val="tx1"/>
              </a:solidFill>
            </a:endParaRPr>
          </a:p>
        </p:txBody>
      </p:sp>
      <p:pic>
        <p:nvPicPr>
          <p:cNvPr id="6" name="Graphic 5" descr="Confused person with solid fill">
            <a:extLst>
              <a:ext uri="{FF2B5EF4-FFF2-40B4-BE49-F238E27FC236}">
                <a16:creationId xmlns:a16="http://schemas.microsoft.com/office/drawing/2014/main" id="{278F2C0C-3202-0E90-B586-BB83308A2E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8001" y="2054376"/>
            <a:ext cx="1229809" cy="1229809"/>
          </a:xfrm>
          <a:prstGeom prst="rect">
            <a:avLst/>
          </a:prstGeom>
        </p:spPr>
      </p:pic>
      <p:sp>
        <p:nvSpPr>
          <p:cNvPr id="10" name="Rectangle 4">
            <a:extLst>
              <a:ext uri="{FF2B5EF4-FFF2-40B4-BE49-F238E27FC236}">
                <a16:creationId xmlns:a16="http://schemas.microsoft.com/office/drawing/2014/main" id="{AAEDD819-55AC-73EE-58A9-B1201DA6A810}"/>
              </a:ext>
            </a:extLst>
          </p:cNvPr>
          <p:cNvSpPr>
            <a:spLocks noChangeArrowheads="1"/>
          </p:cNvSpPr>
          <p:nvPr/>
        </p:nvSpPr>
        <p:spPr bwMode="auto">
          <a:xfrm>
            <a:off x="5344160" y="1234223"/>
            <a:ext cx="577407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1.Importance of inventory management :</a:t>
            </a:r>
            <a:r>
              <a:rPr kumimoji="0" lang="en-US" altLang="en-US" sz="1800" b="0" i="0" u="none" strike="noStrike" cap="none" normalizeH="0" baseline="0" dirty="0">
                <a:ln>
                  <a:noFill/>
                </a:ln>
                <a:solidFill>
                  <a:schemeClr val="tx1"/>
                </a:solidFill>
                <a:effectLst/>
                <a:latin typeface="Arial" panose="020B0604020202020204" pitchFamily="34" charset="0"/>
              </a:rPr>
              <a:t> A vital factor for profitability and operational efficiency.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Challenges</a:t>
            </a:r>
            <a:r>
              <a:rPr kumimoji="0" lang="en-US" altLang="en-US" sz="1800" b="0" i="0" u="none" strike="noStrike" cap="none" normalizeH="0" baseline="0" dirty="0">
                <a:ln>
                  <a:noFill/>
                </a:ln>
                <a:solidFill>
                  <a:schemeClr val="tx1"/>
                </a:solidFill>
                <a:effectLst/>
                <a:latin typeface="Arial" panose="020B0604020202020204" pitchFamily="34" charset="0"/>
              </a:rPr>
              <a:t>: Issues like overstocking (tying up capital) and stockouts (lost sales)</a:t>
            </a:r>
            <a:r>
              <a:rPr lang="en-US" altLang="en-US"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Data-Driven Solutions</a:t>
            </a:r>
            <a:r>
              <a:rPr kumimoji="0" lang="en-US" altLang="en-US" sz="1800" b="0" i="0" u="none" strike="noStrike" cap="none" normalizeH="0" baseline="0" dirty="0">
                <a:ln>
                  <a:noFill/>
                </a:ln>
                <a:solidFill>
                  <a:schemeClr val="tx1"/>
                </a:solidFill>
                <a:effectLst/>
                <a:latin typeface="Arial" panose="020B0604020202020204" pitchFamily="34" charset="0"/>
              </a:rPr>
              <a:t>: Utilizing optimization techniques to address inventory challenges.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Objective</a:t>
            </a:r>
            <a:r>
              <a:rPr kumimoji="0" lang="en-US" altLang="en-US" sz="1800" b="0" i="0" u="none" strike="noStrike" cap="none" normalizeH="0" baseline="0" dirty="0">
                <a:ln>
                  <a:noFill/>
                </a:ln>
                <a:solidFill>
                  <a:schemeClr val="tx1"/>
                </a:solidFill>
                <a:effectLst/>
                <a:latin typeface="Arial" panose="020B0604020202020204" pitchFamily="34" charset="0"/>
              </a:rPr>
              <a:t>: Achieve an optimal balance between supply and demand.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Prescriptive Analytics</a:t>
            </a:r>
            <a:r>
              <a:rPr kumimoji="0" lang="en-US" altLang="en-US" sz="1800" b="0" i="0" u="none" strike="noStrike" cap="none" normalizeH="0" baseline="0" dirty="0">
                <a:ln>
                  <a:noFill/>
                </a:ln>
                <a:solidFill>
                  <a:schemeClr val="tx1"/>
                </a:solidFill>
                <a:effectLst/>
                <a:latin typeface="Arial" panose="020B0604020202020204" pitchFamily="34" charset="0"/>
              </a:rPr>
              <a:t>: Employing advanced analytics to ensure accurate inventory levels.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41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AD94FB9-EA2C-0504-2D58-FC1086012321}"/>
              </a:ext>
            </a:extLst>
          </p:cNvPr>
          <p:cNvSpPr/>
          <p:nvPr/>
        </p:nvSpPr>
        <p:spPr>
          <a:xfrm>
            <a:off x="607739" y="2183860"/>
            <a:ext cx="2927941" cy="2783840"/>
          </a:xfrm>
          <a:prstGeom prst="ellipse">
            <a:avLst/>
          </a:prstGeom>
          <a:solidFill>
            <a:schemeClr val="accent4">
              <a:lumMod val="75000"/>
              <a:alpha val="7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n>
                <a:solidFill>
                  <a:schemeClr val="tx1"/>
                </a:solidFill>
              </a:ln>
            </a:endParaRPr>
          </a:p>
          <a:p>
            <a:pPr algn="ctr"/>
            <a:endParaRPr lang="en-US" sz="2000" b="1" dirty="0">
              <a:ln>
                <a:solidFill>
                  <a:schemeClr val="tx1"/>
                </a:solidFill>
              </a:ln>
            </a:endParaRPr>
          </a:p>
          <a:p>
            <a:pPr algn="ctr"/>
            <a:r>
              <a:rPr lang="en-US" sz="2000" b="1" dirty="0">
                <a:ln>
                  <a:solidFill>
                    <a:schemeClr val="tx1"/>
                  </a:solidFill>
                </a:ln>
                <a:latin typeface="Aharoni" panose="02010803020104030203" pitchFamily="2" charset="-79"/>
                <a:cs typeface="Aharoni" panose="02010803020104030203" pitchFamily="2" charset="-79"/>
              </a:rPr>
              <a:t>Data-set overview</a:t>
            </a:r>
            <a:endParaRPr lang="en-IN" sz="2000" b="1" dirty="0">
              <a:ln>
                <a:solidFill>
                  <a:schemeClr val="tx1"/>
                </a:solidFill>
              </a:ln>
              <a:latin typeface="Aharoni" panose="02010803020104030203" pitchFamily="2" charset="-79"/>
              <a:cs typeface="Aharoni" panose="02010803020104030203" pitchFamily="2" charset="-79"/>
            </a:endParaRPr>
          </a:p>
        </p:txBody>
      </p:sp>
      <p:pic>
        <p:nvPicPr>
          <p:cNvPr id="3" name="Graphic 2" descr="Clipboard with solid fill">
            <a:extLst>
              <a:ext uri="{FF2B5EF4-FFF2-40B4-BE49-F238E27FC236}">
                <a16:creationId xmlns:a16="http://schemas.microsoft.com/office/drawing/2014/main" id="{BFDA8874-45F2-4189-9C9B-13C3101FC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3849" y="2564116"/>
            <a:ext cx="903041" cy="903041"/>
          </a:xfrm>
          <a:prstGeom prst="rect">
            <a:avLst/>
          </a:prstGeom>
        </p:spPr>
      </p:pic>
      <p:sp>
        <p:nvSpPr>
          <p:cNvPr id="4" name="Rectangle: Rounded Corners 3">
            <a:extLst>
              <a:ext uri="{FF2B5EF4-FFF2-40B4-BE49-F238E27FC236}">
                <a16:creationId xmlns:a16="http://schemas.microsoft.com/office/drawing/2014/main" id="{A4542883-2CED-3833-55CC-679F891AC870}"/>
              </a:ext>
            </a:extLst>
          </p:cNvPr>
          <p:cNvSpPr/>
          <p:nvPr/>
        </p:nvSpPr>
        <p:spPr>
          <a:xfrm>
            <a:off x="4856480" y="599440"/>
            <a:ext cx="6268720" cy="2783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rgbClr val="ECECEC"/>
                </a:solidFill>
                <a:effectLst/>
                <a:latin typeface="ui-sans-serif"/>
              </a:rPr>
              <a:t>The dataset, "Product Demand Forecasting" from Kaggle, contains historical demand data for various products across different warehouses and time periods.</a:t>
            </a:r>
          </a:p>
          <a:p>
            <a:pPr algn="l"/>
            <a:r>
              <a:rPr lang="en-US" b="0" i="0" dirty="0">
                <a:solidFill>
                  <a:srgbClr val="ECECEC"/>
                </a:solidFill>
                <a:effectLst/>
                <a:latin typeface="ui-sans-serif"/>
              </a:rPr>
              <a:t>Key columns include:</a:t>
            </a:r>
          </a:p>
          <a:p>
            <a:pPr algn="l">
              <a:buFont typeface="Arial" panose="020B0604020202020204" pitchFamily="34" charset="0"/>
              <a:buChar char="•"/>
            </a:pPr>
            <a:r>
              <a:rPr lang="en-US" b="1" i="0" dirty="0" err="1">
                <a:solidFill>
                  <a:srgbClr val="ECECEC"/>
                </a:solidFill>
                <a:effectLst/>
                <a:latin typeface="ui-sans-serif"/>
              </a:rPr>
              <a:t>Product_code</a:t>
            </a:r>
            <a:r>
              <a:rPr lang="en-US" b="0" i="0" dirty="0">
                <a:solidFill>
                  <a:srgbClr val="ECECEC"/>
                </a:solidFill>
                <a:effectLst/>
                <a:latin typeface="ui-sans-serif"/>
              </a:rPr>
              <a:t>: Names of the products.</a:t>
            </a:r>
          </a:p>
          <a:p>
            <a:pPr algn="l">
              <a:buFont typeface="Arial" panose="020B0604020202020204" pitchFamily="34" charset="0"/>
              <a:buChar char="•"/>
            </a:pPr>
            <a:r>
              <a:rPr lang="en-US" b="1" i="0" dirty="0" err="1">
                <a:solidFill>
                  <a:srgbClr val="ECECEC"/>
                </a:solidFill>
                <a:effectLst/>
                <a:latin typeface="ui-sans-serif"/>
              </a:rPr>
              <a:t>Order_Demand</a:t>
            </a:r>
            <a:r>
              <a:rPr lang="en-US" b="0" i="0" dirty="0">
                <a:solidFill>
                  <a:srgbClr val="ECECEC"/>
                </a:solidFill>
                <a:effectLst/>
                <a:latin typeface="ui-sans-serif"/>
              </a:rPr>
              <a:t>: Historical demand values.</a:t>
            </a:r>
          </a:p>
          <a:p>
            <a:pPr algn="l">
              <a:buFont typeface="Arial" panose="020B0604020202020204" pitchFamily="34" charset="0"/>
              <a:buChar char="•"/>
            </a:pPr>
            <a:r>
              <a:rPr lang="en-US" b="1" i="0" dirty="0">
                <a:solidFill>
                  <a:srgbClr val="ECECEC"/>
                </a:solidFill>
                <a:effectLst/>
                <a:latin typeface="ui-sans-serif"/>
              </a:rPr>
              <a:t>Date</a:t>
            </a:r>
            <a:r>
              <a:rPr lang="en-US" b="0" i="0" dirty="0">
                <a:solidFill>
                  <a:srgbClr val="ECECEC"/>
                </a:solidFill>
                <a:effectLst/>
                <a:latin typeface="ui-sans-serif"/>
              </a:rPr>
              <a:t>: The date the demand was recorded.</a:t>
            </a:r>
          </a:p>
          <a:p>
            <a:pPr algn="l">
              <a:buFont typeface="Arial" panose="020B0604020202020204" pitchFamily="34" charset="0"/>
              <a:buChar char="•"/>
            </a:pPr>
            <a:r>
              <a:rPr lang="en-US" b="1" i="0" dirty="0">
                <a:solidFill>
                  <a:srgbClr val="ECECEC"/>
                </a:solidFill>
                <a:effectLst/>
                <a:latin typeface="ui-sans-serif"/>
              </a:rPr>
              <a:t>Warehouse</a:t>
            </a:r>
            <a:r>
              <a:rPr lang="en-US" b="0" i="0" dirty="0">
                <a:solidFill>
                  <a:srgbClr val="ECECEC"/>
                </a:solidFill>
                <a:effectLst/>
                <a:latin typeface="ui-sans-serif"/>
              </a:rPr>
              <a:t>: Warehouse locations of inventory.</a:t>
            </a:r>
          </a:p>
        </p:txBody>
      </p:sp>
      <p:pic>
        <p:nvPicPr>
          <p:cNvPr id="6" name="Picture 5">
            <a:extLst>
              <a:ext uri="{FF2B5EF4-FFF2-40B4-BE49-F238E27FC236}">
                <a16:creationId xmlns:a16="http://schemas.microsoft.com/office/drawing/2014/main" id="{9EC2D449-8937-A6B8-3381-CD46B0C3853C}"/>
              </a:ext>
            </a:extLst>
          </p:cNvPr>
          <p:cNvPicPr>
            <a:picLocks noChangeAspect="1"/>
          </p:cNvPicPr>
          <p:nvPr/>
        </p:nvPicPr>
        <p:blipFill>
          <a:blip r:embed="rId4"/>
          <a:stretch>
            <a:fillRect/>
          </a:stretch>
        </p:blipFill>
        <p:spPr>
          <a:xfrm>
            <a:off x="5185336" y="3878722"/>
            <a:ext cx="5611008" cy="2524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69869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2433</TotalTime>
  <Words>706</Words>
  <Application>Microsoft Office PowerPoint</Application>
  <PresentationFormat>Widescreen</PresentationFormat>
  <Paragraphs>105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Aharoni</vt:lpstr>
      <vt:lpstr>Arial</vt:lpstr>
      <vt:lpstr>Calibri</vt:lpstr>
      <vt:lpstr>Calibri Light</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SATISH NAGAR</dc:creator>
  <cp:lastModifiedBy>SATISH NAGAR</cp:lastModifiedBy>
  <cp:revision>3</cp:revision>
  <dcterms:created xsi:type="dcterms:W3CDTF">2024-12-01T18:55:09Z</dcterms:created>
  <dcterms:modified xsi:type="dcterms:W3CDTF">2024-12-03T11:28:30Z</dcterms:modified>
</cp:coreProperties>
</file>